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y="5143500" cx="9144000"/>
  <p:notesSz cx="6858000" cy="9144000"/>
  <p:embeddedFontLst>
    <p:embeddedFont>
      <p:font typeface="Nunito"/>
      <p:regular r:id="rId30"/>
      <p:bold r:id="rId31"/>
      <p:italic r:id="rId32"/>
      <p:boldItalic r:id="rId33"/>
    </p:embeddedFont>
    <p:embeddedFont>
      <p:font typeface="Playfair Display"/>
      <p:regular r:id="rId34"/>
      <p:bold r:id="rId35"/>
      <p:italic r:id="rId36"/>
      <p:boldItalic r:id="rId37"/>
    </p:embeddedFont>
    <p:embeddedFont>
      <p:font typeface="Maven Pro"/>
      <p:regular r:id="rId38"/>
      <p:bold r:id="rId3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Nunito-bold.fntdata"/><Relationship Id="rId30" Type="http://schemas.openxmlformats.org/officeDocument/2006/relationships/font" Target="fonts/Nunito-regular.fntdata"/><Relationship Id="rId11" Type="http://schemas.openxmlformats.org/officeDocument/2006/relationships/slide" Target="slides/slide6.xml"/><Relationship Id="rId33" Type="http://schemas.openxmlformats.org/officeDocument/2006/relationships/font" Target="fonts/Nunito-boldItalic.fntdata"/><Relationship Id="rId10" Type="http://schemas.openxmlformats.org/officeDocument/2006/relationships/slide" Target="slides/slide5.xml"/><Relationship Id="rId32" Type="http://schemas.openxmlformats.org/officeDocument/2006/relationships/font" Target="fonts/Nunito-italic.fntdata"/><Relationship Id="rId13" Type="http://schemas.openxmlformats.org/officeDocument/2006/relationships/slide" Target="slides/slide8.xml"/><Relationship Id="rId35" Type="http://schemas.openxmlformats.org/officeDocument/2006/relationships/font" Target="fonts/PlayfairDisplay-bold.fntdata"/><Relationship Id="rId12" Type="http://schemas.openxmlformats.org/officeDocument/2006/relationships/slide" Target="slides/slide7.xml"/><Relationship Id="rId34" Type="http://schemas.openxmlformats.org/officeDocument/2006/relationships/font" Target="fonts/PlayfairDisplay-regular.fntdata"/><Relationship Id="rId15" Type="http://schemas.openxmlformats.org/officeDocument/2006/relationships/slide" Target="slides/slide10.xml"/><Relationship Id="rId37" Type="http://schemas.openxmlformats.org/officeDocument/2006/relationships/font" Target="fonts/PlayfairDisplay-boldItalic.fntdata"/><Relationship Id="rId14" Type="http://schemas.openxmlformats.org/officeDocument/2006/relationships/slide" Target="slides/slide9.xml"/><Relationship Id="rId36" Type="http://schemas.openxmlformats.org/officeDocument/2006/relationships/font" Target="fonts/PlayfairDisplay-italic.fntdata"/><Relationship Id="rId17" Type="http://schemas.openxmlformats.org/officeDocument/2006/relationships/slide" Target="slides/slide12.xml"/><Relationship Id="rId39" Type="http://schemas.openxmlformats.org/officeDocument/2006/relationships/font" Target="fonts/MavenPro-bold.fntdata"/><Relationship Id="rId16" Type="http://schemas.openxmlformats.org/officeDocument/2006/relationships/slide" Target="slides/slide11.xml"/><Relationship Id="rId38" Type="http://schemas.openxmlformats.org/officeDocument/2006/relationships/font" Target="fonts/MavenPro-regular.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g2a1d5911a7c_0_5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0" name="Google Shape;330;g2a1d5911a7c_0_5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5" name="Shape 335"/>
        <p:cNvGrpSpPr/>
        <p:nvPr/>
      </p:nvGrpSpPr>
      <p:grpSpPr>
        <a:xfrm>
          <a:off x="0" y="0"/>
          <a:ext cx="0" cy="0"/>
          <a:chOff x="0" y="0"/>
          <a:chExt cx="0" cy="0"/>
        </a:xfrm>
      </p:grpSpPr>
      <p:sp>
        <p:nvSpPr>
          <p:cNvPr id="336" name="Google Shape;336;g2a1d5911a7c_0_6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7" name="Google Shape;337;g2a1d5911a7c_0_6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g2a1d5911a7c_0_6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4" name="Google Shape;344;g2a1d5911a7c_0_6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g2a1d5911a7c_0_6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1" name="Google Shape;351;g2a1d5911a7c_0_6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4" name="Shape 354"/>
        <p:cNvGrpSpPr/>
        <p:nvPr/>
      </p:nvGrpSpPr>
      <p:grpSpPr>
        <a:xfrm>
          <a:off x="0" y="0"/>
          <a:ext cx="0" cy="0"/>
          <a:chOff x="0" y="0"/>
          <a:chExt cx="0" cy="0"/>
        </a:xfrm>
      </p:grpSpPr>
      <p:sp>
        <p:nvSpPr>
          <p:cNvPr id="355" name="Google Shape;355;g2a1d5911a7c_0_6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6" name="Google Shape;356;g2a1d5911a7c_0_6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2" name="Shape 362"/>
        <p:cNvGrpSpPr/>
        <p:nvPr/>
      </p:nvGrpSpPr>
      <p:grpSpPr>
        <a:xfrm>
          <a:off x="0" y="0"/>
          <a:ext cx="0" cy="0"/>
          <a:chOff x="0" y="0"/>
          <a:chExt cx="0" cy="0"/>
        </a:xfrm>
      </p:grpSpPr>
      <p:sp>
        <p:nvSpPr>
          <p:cNvPr id="363" name="Google Shape;363;g2a1d5911a7c_0_6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4" name="Google Shape;364;g2a1d5911a7c_0_6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9" name="Shape 369"/>
        <p:cNvGrpSpPr/>
        <p:nvPr/>
      </p:nvGrpSpPr>
      <p:grpSpPr>
        <a:xfrm>
          <a:off x="0" y="0"/>
          <a:ext cx="0" cy="0"/>
          <a:chOff x="0" y="0"/>
          <a:chExt cx="0" cy="0"/>
        </a:xfrm>
      </p:grpSpPr>
      <p:sp>
        <p:nvSpPr>
          <p:cNvPr id="370" name="Google Shape;370;g2a1d5911a7c_0_6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1" name="Google Shape;371;g2a1d5911a7c_0_6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6" name="Shape 376"/>
        <p:cNvGrpSpPr/>
        <p:nvPr/>
      </p:nvGrpSpPr>
      <p:grpSpPr>
        <a:xfrm>
          <a:off x="0" y="0"/>
          <a:ext cx="0" cy="0"/>
          <a:chOff x="0" y="0"/>
          <a:chExt cx="0" cy="0"/>
        </a:xfrm>
      </p:grpSpPr>
      <p:sp>
        <p:nvSpPr>
          <p:cNvPr id="377" name="Google Shape;377;g2a1d5911a7c_0_6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8" name="Google Shape;378;g2a1d5911a7c_0_6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3" name="Shape 383"/>
        <p:cNvGrpSpPr/>
        <p:nvPr/>
      </p:nvGrpSpPr>
      <p:grpSpPr>
        <a:xfrm>
          <a:off x="0" y="0"/>
          <a:ext cx="0" cy="0"/>
          <a:chOff x="0" y="0"/>
          <a:chExt cx="0" cy="0"/>
        </a:xfrm>
      </p:grpSpPr>
      <p:sp>
        <p:nvSpPr>
          <p:cNvPr id="384" name="Google Shape;384;g2a1d5911a7c_0_7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5" name="Google Shape;385;g2a1d5911a7c_0_7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9" name="Shape 389"/>
        <p:cNvGrpSpPr/>
        <p:nvPr/>
      </p:nvGrpSpPr>
      <p:grpSpPr>
        <a:xfrm>
          <a:off x="0" y="0"/>
          <a:ext cx="0" cy="0"/>
          <a:chOff x="0" y="0"/>
          <a:chExt cx="0" cy="0"/>
        </a:xfrm>
      </p:grpSpPr>
      <p:sp>
        <p:nvSpPr>
          <p:cNvPr id="390" name="Google Shape;390;g2a242072ea7_1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1" name="Google Shape;391;g2a242072ea7_1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2a1d5911a7c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2a1d5911a7c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4" name="Shape 394"/>
        <p:cNvGrpSpPr/>
        <p:nvPr/>
      </p:nvGrpSpPr>
      <p:grpSpPr>
        <a:xfrm>
          <a:off x="0" y="0"/>
          <a:ext cx="0" cy="0"/>
          <a:chOff x="0" y="0"/>
          <a:chExt cx="0" cy="0"/>
        </a:xfrm>
      </p:grpSpPr>
      <p:sp>
        <p:nvSpPr>
          <p:cNvPr id="395" name="Google Shape;395;g2a242072ea7_1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6" name="Google Shape;396;g2a242072ea7_1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0" name="Shape 400"/>
        <p:cNvGrpSpPr/>
        <p:nvPr/>
      </p:nvGrpSpPr>
      <p:grpSpPr>
        <a:xfrm>
          <a:off x="0" y="0"/>
          <a:ext cx="0" cy="0"/>
          <a:chOff x="0" y="0"/>
          <a:chExt cx="0" cy="0"/>
        </a:xfrm>
      </p:grpSpPr>
      <p:sp>
        <p:nvSpPr>
          <p:cNvPr id="401" name="Google Shape;401;g2a242072ea7_1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2" name="Google Shape;402;g2a242072ea7_1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5" name="Shape 405"/>
        <p:cNvGrpSpPr/>
        <p:nvPr/>
      </p:nvGrpSpPr>
      <p:grpSpPr>
        <a:xfrm>
          <a:off x="0" y="0"/>
          <a:ext cx="0" cy="0"/>
          <a:chOff x="0" y="0"/>
          <a:chExt cx="0" cy="0"/>
        </a:xfrm>
      </p:grpSpPr>
      <p:sp>
        <p:nvSpPr>
          <p:cNvPr id="406" name="Google Shape;406;g2a1d5911a7c_0_7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7" name="Google Shape;407;g2a1d5911a7c_0_7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1" name="Shape 411"/>
        <p:cNvGrpSpPr/>
        <p:nvPr/>
      </p:nvGrpSpPr>
      <p:grpSpPr>
        <a:xfrm>
          <a:off x="0" y="0"/>
          <a:ext cx="0" cy="0"/>
          <a:chOff x="0" y="0"/>
          <a:chExt cx="0" cy="0"/>
        </a:xfrm>
      </p:grpSpPr>
      <p:sp>
        <p:nvSpPr>
          <p:cNvPr id="412" name="Google Shape;412;g2a242072ea7_1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3" name="Google Shape;413;g2a242072ea7_1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6" name="Shape 416"/>
        <p:cNvGrpSpPr/>
        <p:nvPr/>
      </p:nvGrpSpPr>
      <p:grpSpPr>
        <a:xfrm>
          <a:off x="0" y="0"/>
          <a:ext cx="0" cy="0"/>
          <a:chOff x="0" y="0"/>
          <a:chExt cx="0" cy="0"/>
        </a:xfrm>
      </p:grpSpPr>
      <p:sp>
        <p:nvSpPr>
          <p:cNvPr id="417" name="Google Shape;417;g2a242072ea7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8" name="Google Shape;418;g2a242072ea7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g2a1d5911a7c_0_4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6" name="Google Shape;286;g2a1d5911a7c_0_4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g2a1d5911a7c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3" name="Google Shape;293;g2a1d5911a7c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g2a1d5911a7c_0_5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2a1d5911a7c_0_5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2a1d5911a7c_0_5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2a1d5911a7c_0_5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g2a1d5911a7c_0_5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1" name="Google Shape;311;g2a1d5911a7c_0_5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g2a1d5911a7c_0_5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7" name="Google Shape;317;g2a1d5911a7c_0_5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g2a1d5911a7c_0_7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3" name="Google Shape;323;g2a1d5911a7c_0_7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3"/>
        </a:solidFill>
      </p:bgPr>
    </p:bg>
    <p:spTree>
      <p:nvGrpSpPr>
        <p:cNvPr id="9"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7343003"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7801210"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7801210"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8259418"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8259418"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8259418"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8717625"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8717625"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
              <p:cNvSpPr/>
              <p:nvPr/>
            </p:nvSpPr>
            <p:spPr>
              <a:xfrm>
                <a:off x="8717625" y="3409675"/>
                <a:ext cx="316800" cy="1732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8717625"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
              <p:cNvSpPr/>
              <p:nvPr/>
            </p:nvSpPr>
            <p:spPr>
              <a:xfrm rot="5400000">
                <a:off x="6725724" y="2701260"/>
                <a:ext cx="1208100" cy="1208100"/>
              </a:xfrm>
              <a:prstGeom prst="pie">
                <a:avLst>
                  <a:gd fmla="val 8244818" name="adj1"/>
                  <a:gd fmla="val 16246175"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p:nvPr/>
          </p:nvSpPr>
          <p:spPr>
            <a:xfrm>
              <a:off x="8460975" y="1817775"/>
              <a:ext cx="396600" cy="396600"/>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2"/>
              <p:cNvSpPr/>
              <p:nvPr/>
            </p:nvSpPr>
            <p:spPr>
              <a:xfrm rot="-8647347">
                <a:off x="7831319" y="285616"/>
                <a:ext cx="388018" cy="388018"/>
              </a:xfrm>
              <a:prstGeom prst="pie">
                <a:avLst>
                  <a:gd fmla="val 19376841" name="adj1"/>
                  <a:gd fmla="val 12313574"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2"/>
            <p:cNvSpPr/>
            <p:nvPr/>
          </p:nvSpPr>
          <p:spPr>
            <a:xfrm>
              <a:off x="5399795" y="360281"/>
              <a:ext cx="2577000" cy="2577000"/>
            </a:xfrm>
            <a:prstGeom prst="pie">
              <a:avLst>
                <a:gd fmla="val 8801158"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p:nvPr/>
          </p:nvSpPr>
          <p:spPr>
            <a:xfrm>
              <a:off x="5399795" y="356358"/>
              <a:ext cx="2577000" cy="2577000"/>
            </a:xfrm>
            <a:prstGeom prst="pie">
              <a:avLst>
                <a:gd fmla="val 1255410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2"/>
            <p:cNvSpPr/>
            <p:nvPr/>
          </p:nvSpPr>
          <p:spPr>
            <a:xfrm rot="-9830444">
              <a:off x="6469759" y="3480727"/>
              <a:ext cx="320148" cy="320148"/>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 name="Google Shape;46;p2"/>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47" name="Google Shape;47;p2"/>
          <p:cNvSpPr txBox="1"/>
          <p:nvPr>
            <p:ph idx="1" type="subTitle"/>
          </p:nvPr>
        </p:nvSpPr>
        <p:spPr>
          <a:xfrm>
            <a:off x="824000" y="3596300"/>
            <a:ext cx="4255500" cy="6954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48" name="Google Shape;48;p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4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
              <p:cNvSpPr/>
              <p:nvPr/>
            </p:nvSpPr>
            <p:spPr>
              <a:xfrm flipH="1">
                <a:off x="2688737" y="4091380"/>
                <a:ext cx="2319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1"/>
              <p:cNvSpPr/>
              <p:nvPr/>
            </p:nvSpPr>
            <p:spPr>
              <a:xfrm flipH="1">
                <a:off x="185675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1"/>
              <p:cNvSpPr/>
              <p:nvPr/>
            </p:nvSpPr>
            <p:spPr>
              <a:xfrm flipH="1">
                <a:off x="185675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1"/>
              <p:cNvSpPr/>
              <p:nvPr/>
            </p:nvSpPr>
            <p:spPr>
              <a:xfrm flipH="1">
                <a:off x="1856753"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1"/>
              <p:cNvSpPr/>
              <p:nvPr/>
            </p:nvSpPr>
            <p:spPr>
              <a:xfrm flipH="1">
                <a:off x="185675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1"/>
              <p:cNvSpPr/>
              <p:nvPr/>
            </p:nvSpPr>
            <p:spPr>
              <a:xfrm flipH="1">
                <a:off x="2228107"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1"/>
              <p:cNvSpPr/>
              <p:nvPr/>
            </p:nvSpPr>
            <p:spPr>
              <a:xfrm flipH="1">
                <a:off x="222810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
              <p:cNvSpPr/>
              <p:nvPr/>
            </p:nvSpPr>
            <p:spPr>
              <a:xfrm flipH="1">
                <a:off x="222810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p:cNvSpPr/>
              <p:nvPr/>
            </p:nvSpPr>
            <p:spPr>
              <a:xfrm flipH="1">
                <a:off x="259946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1"/>
              <p:cNvSpPr/>
              <p:nvPr/>
            </p:nvSpPr>
            <p:spPr>
              <a:xfrm flipH="1">
                <a:off x="259946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
              <p:cNvSpPr/>
              <p:nvPr/>
            </p:nvSpPr>
            <p:spPr>
              <a:xfrm flipH="1">
                <a:off x="334217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
              <p:cNvSpPr/>
              <p:nvPr/>
            </p:nvSpPr>
            <p:spPr>
              <a:xfrm flipH="1">
                <a:off x="334217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
              <p:cNvSpPr/>
              <p:nvPr/>
            </p:nvSpPr>
            <p:spPr>
              <a:xfrm flipH="1">
                <a:off x="3342171"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1"/>
              <p:cNvSpPr/>
              <p:nvPr/>
            </p:nvSpPr>
            <p:spPr>
              <a:xfrm flipH="1">
                <a:off x="334217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1"/>
              <p:cNvSpPr/>
              <p:nvPr/>
            </p:nvSpPr>
            <p:spPr>
              <a:xfrm flipH="1">
                <a:off x="3713525"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1"/>
              <p:cNvSpPr/>
              <p:nvPr/>
            </p:nvSpPr>
            <p:spPr>
              <a:xfrm flipH="1">
                <a:off x="371352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1"/>
              <p:cNvSpPr/>
              <p:nvPr/>
            </p:nvSpPr>
            <p:spPr>
              <a:xfrm flipH="1">
                <a:off x="371352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1"/>
              <p:cNvSpPr/>
              <p:nvPr/>
            </p:nvSpPr>
            <p:spPr>
              <a:xfrm flipH="1">
                <a:off x="148539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1"/>
              <p:cNvSpPr/>
              <p:nvPr/>
            </p:nvSpPr>
            <p:spPr>
              <a:xfrm flipH="1">
                <a:off x="148539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1"/>
              <p:cNvSpPr/>
              <p:nvPr/>
            </p:nvSpPr>
            <p:spPr>
              <a:xfrm flipH="1">
                <a:off x="148539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
              <p:cNvSpPr/>
              <p:nvPr/>
            </p:nvSpPr>
            <p:spPr>
              <a:xfrm flipH="1">
                <a:off x="40848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1"/>
              <p:cNvSpPr/>
              <p:nvPr/>
            </p:nvSpPr>
            <p:spPr>
              <a:xfrm flipH="1">
                <a:off x="40848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1"/>
              <p:cNvSpPr/>
              <p:nvPr/>
            </p:nvSpPr>
            <p:spPr>
              <a:xfrm flipH="1">
                <a:off x="297081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
              <p:cNvSpPr/>
              <p:nvPr/>
            </p:nvSpPr>
            <p:spPr>
              <a:xfrm flipH="1">
                <a:off x="297081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1"/>
              <p:cNvSpPr/>
              <p:nvPr/>
            </p:nvSpPr>
            <p:spPr>
              <a:xfrm flipH="1">
                <a:off x="297081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1"/>
              <p:cNvSpPr/>
              <p:nvPr/>
            </p:nvSpPr>
            <p:spPr>
              <a:xfrm flipH="1">
                <a:off x="445623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
              <p:cNvSpPr/>
              <p:nvPr/>
            </p:nvSpPr>
            <p:spPr>
              <a:xfrm flipH="1">
                <a:off x="445623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1"/>
              <p:cNvSpPr/>
              <p:nvPr/>
            </p:nvSpPr>
            <p:spPr>
              <a:xfrm flipH="1">
                <a:off x="445623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1"/>
              <p:cNvSpPr/>
              <p:nvPr/>
            </p:nvSpPr>
            <p:spPr>
              <a:xfrm flipH="1">
                <a:off x="48275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1"/>
              <p:cNvSpPr/>
              <p:nvPr/>
            </p:nvSpPr>
            <p:spPr>
              <a:xfrm flipH="1">
                <a:off x="48275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1"/>
              <p:cNvSpPr/>
              <p:nvPr/>
            </p:nvSpPr>
            <p:spPr>
              <a:xfrm flipH="1">
                <a:off x="4827588"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1"/>
              <p:cNvSpPr/>
              <p:nvPr/>
            </p:nvSpPr>
            <p:spPr>
              <a:xfrm flipH="1">
                <a:off x="48275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1"/>
              <p:cNvSpPr/>
              <p:nvPr/>
            </p:nvSpPr>
            <p:spPr>
              <a:xfrm flipH="1">
                <a:off x="519894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1"/>
              <p:cNvSpPr/>
              <p:nvPr/>
            </p:nvSpPr>
            <p:spPr>
              <a:xfrm flipH="1">
                <a:off x="519894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1"/>
              <p:cNvSpPr/>
              <p:nvPr/>
            </p:nvSpPr>
            <p:spPr>
              <a:xfrm flipH="1">
                <a:off x="519894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1"/>
              <p:cNvSpPr/>
              <p:nvPr/>
            </p:nvSpPr>
            <p:spPr>
              <a:xfrm flipH="1">
                <a:off x="557029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1"/>
              <p:cNvSpPr/>
              <p:nvPr/>
            </p:nvSpPr>
            <p:spPr>
              <a:xfrm flipH="1">
                <a:off x="557029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1"/>
              <p:cNvSpPr/>
              <p:nvPr/>
            </p:nvSpPr>
            <p:spPr>
              <a:xfrm flipH="1">
                <a:off x="5941652"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1"/>
              <p:cNvSpPr/>
              <p:nvPr/>
            </p:nvSpPr>
            <p:spPr>
              <a:xfrm flipH="1">
                <a:off x="594165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1"/>
              <p:cNvSpPr/>
              <p:nvPr/>
            </p:nvSpPr>
            <p:spPr>
              <a:xfrm flipH="1">
                <a:off x="594165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1"/>
              <p:cNvSpPr/>
              <p:nvPr/>
            </p:nvSpPr>
            <p:spPr>
              <a:xfrm flipH="1">
                <a:off x="631300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1"/>
              <p:cNvSpPr/>
              <p:nvPr/>
            </p:nvSpPr>
            <p:spPr>
              <a:xfrm flipH="1">
                <a:off x="631300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
              <p:cNvSpPr/>
              <p:nvPr/>
            </p:nvSpPr>
            <p:spPr>
              <a:xfrm flipH="1">
                <a:off x="6313006"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1"/>
              <p:cNvSpPr/>
              <p:nvPr/>
            </p:nvSpPr>
            <p:spPr>
              <a:xfrm flipH="1">
                <a:off x="631300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1"/>
              <p:cNvSpPr/>
              <p:nvPr/>
            </p:nvSpPr>
            <p:spPr>
              <a:xfrm flipH="1">
                <a:off x="668436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1"/>
              <p:cNvSpPr/>
              <p:nvPr/>
            </p:nvSpPr>
            <p:spPr>
              <a:xfrm flipH="1">
                <a:off x="668436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1"/>
              <p:cNvSpPr/>
              <p:nvPr/>
            </p:nvSpPr>
            <p:spPr>
              <a:xfrm flipH="1">
                <a:off x="668436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1"/>
              <p:cNvSpPr/>
              <p:nvPr/>
            </p:nvSpPr>
            <p:spPr>
              <a:xfrm flipH="1">
                <a:off x="705571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1"/>
              <p:cNvSpPr/>
              <p:nvPr/>
            </p:nvSpPr>
            <p:spPr>
              <a:xfrm flipH="1">
                <a:off x="705571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1"/>
              <p:cNvSpPr/>
              <p:nvPr/>
            </p:nvSpPr>
            <p:spPr>
              <a:xfrm flipH="1">
                <a:off x="779842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1"/>
              <p:cNvSpPr/>
              <p:nvPr/>
            </p:nvSpPr>
            <p:spPr>
              <a:xfrm flipH="1">
                <a:off x="779842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1"/>
              <p:cNvSpPr/>
              <p:nvPr/>
            </p:nvSpPr>
            <p:spPr>
              <a:xfrm flipH="1">
                <a:off x="7798424"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1"/>
              <p:cNvSpPr/>
              <p:nvPr/>
            </p:nvSpPr>
            <p:spPr>
              <a:xfrm flipH="1">
                <a:off x="779842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1"/>
              <p:cNvSpPr/>
              <p:nvPr/>
            </p:nvSpPr>
            <p:spPr>
              <a:xfrm flipH="1">
                <a:off x="8169779"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1"/>
              <p:cNvSpPr/>
              <p:nvPr/>
            </p:nvSpPr>
            <p:spPr>
              <a:xfrm flipH="1">
                <a:off x="81697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1"/>
              <p:cNvSpPr/>
              <p:nvPr/>
            </p:nvSpPr>
            <p:spPr>
              <a:xfrm flipH="1">
                <a:off x="81697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1"/>
              <p:cNvSpPr/>
              <p:nvPr/>
            </p:nvSpPr>
            <p:spPr>
              <a:xfrm flipH="1">
                <a:off x="7427070"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1"/>
              <p:cNvSpPr/>
              <p:nvPr/>
            </p:nvSpPr>
            <p:spPr>
              <a:xfrm flipH="1">
                <a:off x="7427070"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1"/>
              <p:cNvSpPr/>
              <p:nvPr/>
            </p:nvSpPr>
            <p:spPr>
              <a:xfrm flipH="1">
                <a:off x="7427070"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1"/>
              <p:cNvSpPr/>
              <p:nvPr/>
            </p:nvSpPr>
            <p:spPr>
              <a:xfrm flipH="1">
                <a:off x="854113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1"/>
              <p:cNvSpPr/>
              <p:nvPr/>
            </p:nvSpPr>
            <p:spPr>
              <a:xfrm flipH="1">
                <a:off x="854113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1"/>
              <p:cNvSpPr/>
              <p:nvPr/>
            </p:nvSpPr>
            <p:spPr>
              <a:xfrm flipH="1">
                <a:off x="89124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1"/>
              <p:cNvSpPr/>
              <p:nvPr/>
            </p:nvSpPr>
            <p:spPr>
              <a:xfrm flipH="1">
                <a:off x="89124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1"/>
              <p:cNvSpPr/>
              <p:nvPr/>
            </p:nvSpPr>
            <p:spPr>
              <a:xfrm flipH="1">
                <a:off x="89124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268" name="Google Shape;268;p11"/>
          <p:cNvSpPr txBox="1"/>
          <p:nvPr>
            <p:ph hasCustomPrompt="1" type="title"/>
          </p:nvPr>
        </p:nvSpPr>
        <p:spPr>
          <a:xfrm>
            <a:off x="1388625" y="772725"/>
            <a:ext cx="6366900" cy="1863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p:nvPr>
            <p:ph idx="1" type="body"/>
          </p:nvPr>
        </p:nvSpPr>
        <p:spPr>
          <a:xfrm>
            <a:off x="1388625" y="2712300"/>
            <a:ext cx="6366900" cy="11112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Clr>
                <a:schemeClr val="lt1"/>
              </a:buClr>
              <a:buSzPts val="1300"/>
              <a:buChar char="●"/>
              <a:defRPr>
                <a:solidFill>
                  <a:schemeClr val="lt1"/>
                </a:solidFill>
              </a:defRPr>
            </a:lvl1pPr>
            <a:lvl2pPr indent="-298450" lvl="1" marL="914400" algn="ctr">
              <a:spcBef>
                <a:spcPts val="0"/>
              </a:spcBef>
              <a:spcAft>
                <a:spcPts val="0"/>
              </a:spcAft>
              <a:buClr>
                <a:schemeClr val="lt1"/>
              </a:buClr>
              <a:buSzPts val="1100"/>
              <a:buChar char="○"/>
              <a:defRPr>
                <a:solidFill>
                  <a:schemeClr val="lt1"/>
                </a:solidFill>
              </a:defRPr>
            </a:lvl2pPr>
            <a:lvl3pPr indent="-298450" lvl="2" marL="1371600" algn="ctr">
              <a:spcBef>
                <a:spcPts val="0"/>
              </a:spcBef>
              <a:spcAft>
                <a:spcPts val="0"/>
              </a:spcAft>
              <a:buClr>
                <a:schemeClr val="lt1"/>
              </a:buClr>
              <a:buSzPts val="1100"/>
              <a:buChar char="■"/>
              <a:defRPr>
                <a:solidFill>
                  <a:schemeClr val="lt1"/>
                </a:solidFill>
              </a:defRPr>
            </a:lvl3pPr>
            <a:lvl4pPr indent="-298450" lvl="3" marL="1828800" algn="ctr">
              <a:spcBef>
                <a:spcPts val="0"/>
              </a:spcBef>
              <a:spcAft>
                <a:spcPts val="0"/>
              </a:spcAft>
              <a:buClr>
                <a:schemeClr val="lt1"/>
              </a:buClr>
              <a:buSzPts val="1100"/>
              <a:buChar char="●"/>
              <a:defRPr>
                <a:solidFill>
                  <a:schemeClr val="lt1"/>
                </a:solidFill>
              </a:defRPr>
            </a:lvl4pPr>
            <a:lvl5pPr indent="-298450" lvl="4" marL="2286000" algn="ctr">
              <a:spcBef>
                <a:spcPts val="0"/>
              </a:spcBef>
              <a:spcAft>
                <a:spcPts val="0"/>
              </a:spcAft>
              <a:buClr>
                <a:schemeClr val="lt1"/>
              </a:buClr>
              <a:buSzPts val="1100"/>
              <a:buChar char="○"/>
              <a:defRPr>
                <a:solidFill>
                  <a:schemeClr val="lt1"/>
                </a:solidFill>
              </a:defRPr>
            </a:lvl5pPr>
            <a:lvl6pPr indent="-298450" lvl="5" marL="2743200" algn="ctr">
              <a:spcBef>
                <a:spcPts val="0"/>
              </a:spcBef>
              <a:spcAft>
                <a:spcPts val="0"/>
              </a:spcAft>
              <a:buClr>
                <a:schemeClr val="lt1"/>
              </a:buClr>
              <a:buSzPts val="1100"/>
              <a:buChar char="■"/>
              <a:defRPr>
                <a:solidFill>
                  <a:schemeClr val="lt1"/>
                </a:solidFill>
              </a:defRPr>
            </a:lvl6pPr>
            <a:lvl7pPr indent="-298450" lvl="6" marL="3200400" algn="ctr">
              <a:spcBef>
                <a:spcPts val="0"/>
              </a:spcBef>
              <a:spcAft>
                <a:spcPts val="0"/>
              </a:spcAft>
              <a:buClr>
                <a:schemeClr val="lt1"/>
              </a:buClr>
              <a:buSzPts val="1100"/>
              <a:buChar char="●"/>
              <a:defRPr>
                <a:solidFill>
                  <a:schemeClr val="lt1"/>
                </a:solidFill>
              </a:defRPr>
            </a:lvl7pPr>
            <a:lvl8pPr indent="-298450" lvl="7" marL="3657600" algn="ctr">
              <a:spcBef>
                <a:spcPts val="0"/>
              </a:spcBef>
              <a:spcAft>
                <a:spcPts val="0"/>
              </a:spcAft>
              <a:buClr>
                <a:schemeClr val="lt1"/>
              </a:buClr>
              <a:buSzPts val="1100"/>
              <a:buChar char="○"/>
              <a:defRPr>
                <a:solidFill>
                  <a:schemeClr val="lt1"/>
                </a:solidFill>
              </a:defRPr>
            </a:lvl8pPr>
            <a:lvl9pPr indent="-298450" lvl="8" marL="4114800" algn="ctr">
              <a:spcBef>
                <a:spcPts val="0"/>
              </a:spcBef>
              <a:spcAft>
                <a:spcPts val="0"/>
              </a:spcAft>
              <a:buClr>
                <a:schemeClr val="lt1"/>
              </a:buClr>
              <a:buSzPts val="1100"/>
              <a:buChar char="■"/>
              <a:defRPr>
                <a:solidFill>
                  <a:schemeClr val="lt1"/>
                </a:solidFill>
              </a:defRPr>
            </a:lvl9pPr>
          </a:lstStyle>
          <a:p/>
        </p:txBody>
      </p:sp>
      <p:sp>
        <p:nvSpPr>
          <p:cNvPr id="270" name="Google Shape;270;p11"/>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1" name="Shape 271"/>
        <p:cNvGrpSpPr/>
        <p:nvPr/>
      </p:nvGrpSpPr>
      <p:grpSpPr>
        <a:xfrm>
          <a:off x="0" y="0"/>
          <a:ext cx="0" cy="0"/>
          <a:chOff x="0" y="0"/>
          <a:chExt cx="0" cy="0"/>
        </a:xfrm>
      </p:grpSpPr>
      <p:sp>
        <p:nvSpPr>
          <p:cNvPr id="272" name="Google Shape;272;p1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49"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3"/>
              <p:cNvSpPr/>
              <p:nvPr/>
            </p:nvSpPr>
            <p:spPr>
              <a:xfrm rot="10800000">
                <a:off x="1063183"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
              <p:cNvSpPr/>
              <p:nvPr/>
            </p:nvSpPr>
            <p:spPr>
              <a:xfrm rot="10800000">
                <a:off x="604976"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
              <p:cNvSpPr/>
              <p:nvPr/>
            </p:nvSpPr>
            <p:spPr>
              <a:xfrm rot="10800000">
                <a:off x="604976"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p:nvPr/>
            </p:nvSpPr>
            <p:spPr>
              <a:xfrm rot="10800000">
                <a:off x="146769" y="3441"/>
                <a:ext cx="316800" cy="1384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
              <p:cNvSpPr/>
              <p:nvPr/>
            </p:nvSpPr>
            <p:spPr>
              <a:xfrm rot="10800000">
                <a:off x="146769"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
              <p:cNvSpPr/>
              <p:nvPr/>
            </p:nvSpPr>
            <p:spPr>
              <a:xfrm rot="10800000">
                <a:off x="146769"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
              <p:cNvSpPr/>
              <p:nvPr/>
            </p:nvSpPr>
            <p:spPr>
              <a:xfrm>
                <a:off x="6775084"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
              <p:cNvSpPr/>
              <p:nvPr/>
            </p:nvSpPr>
            <p:spPr>
              <a:xfrm>
                <a:off x="7367299"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
              <p:cNvSpPr/>
              <p:nvPr/>
            </p:nvSpPr>
            <p:spPr>
              <a:xfrm>
                <a:off x="7367299"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
              <p:cNvSpPr/>
              <p:nvPr/>
            </p:nvSpPr>
            <p:spPr>
              <a:xfrm>
                <a:off x="7959516"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p:nvPr/>
            </p:nvSpPr>
            <p:spPr>
              <a:xfrm>
                <a:off x="7959516"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3"/>
              <p:cNvSpPr/>
              <p:nvPr/>
            </p:nvSpPr>
            <p:spPr>
              <a:xfrm>
                <a:off x="7959516"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p:nvPr/>
            </p:nvSpPr>
            <p:spPr>
              <a:xfrm>
                <a:off x="8551731"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3"/>
              <p:cNvSpPr/>
              <p:nvPr/>
            </p:nvSpPr>
            <p:spPr>
              <a:xfrm>
                <a:off x="8551731"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
              <p:cNvSpPr/>
              <p:nvPr/>
            </p:nvSpPr>
            <p:spPr>
              <a:xfrm>
                <a:off x="8551731" y="2904008"/>
                <a:ext cx="409500" cy="22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p:nvPr/>
            </p:nvSpPr>
            <p:spPr>
              <a:xfrm>
                <a:off x="8551731"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82" name="Google Shape;82;p3"/>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83" name="Google Shape;83;p3"/>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84"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4"/>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8" name="Google Shape;88;p4"/>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89" name="Google Shape;89;p4"/>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0" name="Google Shape;90;p4"/>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5"/>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6" name="Google Shape;96;p5"/>
          <p:cNvSpPr txBox="1"/>
          <p:nvPr>
            <p:ph idx="1" type="body"/>
          </p:nvPr>
        </p:nvSpPr>
        <p:spPr>
          <a:xfrm>
            <a:off x="130380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7" name="Google Shape;97;p5"/>
          <p:cNvSpPr txBox="1"/>
          <p:nvPr>
            <p:ph idx="2" type="body"/>
          </p:nvPr>
        </p:nvSpPr>
        <p:spPr>
          <a:xfrm>
            <a:off x="490365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5"/>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9"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6"/>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6"/>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04" name="Google Shape;104;p6"/>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5"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9" name="Google Shape;109;p7"/>
          <p:cNvSpPr txBox="1"/>
          <p:nvPr>
            <p:ph type="title"/>
          </p:nvPr>
        </p:nvSpPr>
        <p:spPr>
          <a:xfrm>
            <a:off x="1303800" y="598575"/>
            <a:ext cx="3312000" cy="15900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10" name="Google Shape;110;p7"/>
          <p:cNvSpPr txBox="1"/>
          <p:nvPr>
            <p:ph idx="1" type="body"/>
          </p:nvPr>
        </p:nvSpPr>
        <p:spPr>
          <a:xfrm>
            <a:off x="1303800" y="2309675"/>
            <a:ext cx="3312000" cy="2221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11" name="Google Shape;111;p7"/>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1"/>
        </a:solidFill>
      </p:bgPr>
    </p:bg>
    <p:spTree>
      <p:nvGrpSpPr>
        <p:cNvPr id="112"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8"/>
              <p:cNvSpPr/>
              <p:nvPr/>
            </p:nvSpPr>
            <p:spPr>
              <a:xfrm rot="-8648551">
                <a:off x="7594313" y="527721"/>
                <a:ext cx="937226" cy="937226"/>
              </a:xfrm>
              <a:prstGeom prst="pie">
                <a:avLst>
                  <a:gd fmla="val 19376841"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
              <p:cNvSpPr/>
              <p:nvPr/>
            </p:nvSpPr>
            <p:spPr>
              <a:xfrm rot="2150259">
                <a:off x="8408218" y="2008610"/>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
              <p:cNvSpPr/>
              <p:nvPr/>
            </p:nvSpPr>
            <p:spPr>
              <a:xfrm rot="2150259">
                <a:off x="6868362" y="196705"/>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25" name="Google Shape;125;p8"/>
          <p:cNvSpPr txBox="1"/>
          <p:nvPr>
            <p:ph type="title"/>
          </p:nvPr>
        </p:nvSpPr>
        <p:spPr>
          <a:xfrm>
            <a:off x="824000" y="763600"/>
            <a:ext cx="5857800" cy="35733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26" name="Google Shape;126;p8"/>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27"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1" name="Google Shape;131;p9"/>
          <p:cNvSpPr txBox="1"/>
          <p:nvPr>
            <p:ph type="title"/>
          </p:nvPr>
        </p:nvSpPr>
        <p:spPr>
          <a:xfrm>
            <a:off x="1303800" y="598575"/>
            <a:ext cx="3430500" cy="19902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32" name="Google Shape;132;p9"/>
          <p:cNvSpPr txBox="1"/>
          <p:nvPr>
            <p:ph idx="1" type="subTitle"/>
          </p:nvPr>
        </p:nvSpPr>
        <p:spPr>
          <a:xfrm>
            <a:off x="1303800" y="2743203"/>
            <a:ext cx="3430500" cy="7260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33" name="Google Shape;133;p9"/>
          <p:cNvSpPr txBox="1"/>
          <p:nvPr>
            <p:ph idx="2" type="body"/>
          </p:nvPr>
        </p:nvSpPr>
        <p:spPr>
          <a:xfrm>
            <a:off x="4903700" y="661000"/>
            <a:ext cx="3430500" cy="38706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34" name="Google Shape;134;p9"/>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35"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9" name="Google Shape;139;p10"/>
          <p:cNvSpPr txBox="1"/>
          <p:nvPr>
            <p:ph idx="1" type="body"/>
          </p:nvPr>
        </p:nvSpPr>
        <p:spPr>
          <a:xfrm>
            <a:off x="1303800" y="4138975"/>
            <a:ext cx="5843100" cy="534900"/>
          </a:xfrm>
          <a:prstGeom prst="rect">
            <a:avLst/>
          </a:prstGeom>
        </p:spPr>
        <p:txBody>
          <a:bodyPr anchorCtr="0" anchor="t"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40" name="Google Shape;140;p10"/>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ment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indent="-298450" lvl="1" marL="914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indent="-298450" lvl="2" marL="1371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indent="-298450" lvl="3" marL="1828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indent="-298450" lvl="4" marL="22860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indent="-298450" lvl="5" marL="27432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indent="-298450" lvl="6" marL="3200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indent="-298450" lvl="7" marL="3657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indent="-298450" lvl="8" marL="4114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p:txBody>
      </p:sp>
      <p:sp>
        <p:nvSpPr>
          <p:cNvPr id="8" name="Google Shape;8;p1"/>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rm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13"/>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Vision project 2023</a:t>
            </a:r>
            <a:endParaRPr/>
          </a:p>
        </p:txBody>
      </p:sp>
      <p:sp>
        <p:nvSpPr>
          <p:cNvPr id="278" name="Google Shape;278;p13"/>
          <p:cNvSpPr txBox="1"/>
          <p:nvPr>
            <p:ph idx="1" type="subTitle"/>
          </p:nvPr>
        </p:nvSpPr>
        <p:spPr>
          <a:xfrm>
            <a:off x="824000" y="3596300"/>
            <a:ext cx="4255500" cy="695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Ocean-Lynn Georgelin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solidFill>
      </p:bgPr>
    </p:bg>
    <p:spTree>
      <p:nvGrpSpPr>
        <p:cNvPr id="331" name="Shape 331"/>
        <p:cNvGrpSpPr/>
        <p:nvPr/>
      </p:nvGrpSpPr>
      <p:grpSpPr>
        <a:xfrm>
          <a:off x="0" y="0"/>
          <a:ext cx="0" cy="0"/>
          <a:chOff x="0" y="0"/>
          <a:chExt cx="0" cy="0"/>
        </a:xfrm>
      </p:grpSpPr>
      <p:sp>
        <p:nvSpPr>
          <p:cNvPr id="332" name="Google Shape;332;p22"/>
          <p:cNvSpPr txBox="1"/>
          <p:nvPr>
            <p:ph idx="4294967295" type="title"/>
          </p:nvPr>
        </p:nvSpPr>
        <p:spPr>
          <a:xfrm>
            <a:off x="432825" y="234750"/>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a:t>
            </a:r>
            <a:r>
              <a:rPr lang="en"/>
              <a:t>nside</a:t>
            </a:r>
            <a:endParaRPr/>
          </a:p>
        </p:txBody>
      </p:sp>
      <p:sp>
        <p:nvSpPr>
          <p:cNvPr id="333" name="Google Shape;333;p22"/>
          <p:cNvSpPr txBox="1"/>
          <p:nvPr>
            <p:ph idx="4294967295" type="body"/>
          </p:nvPr>
        </p:nvSpPr>
        <p:spPr>
          <a:xfrm>
            <a:off x="311700" y="838450"/>
            <a:ext cx="4174200" cy="4037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1500"/>
              <a:t>Morning Routine</a:t>
            </a:r>
            <a:endParaRPr b="1" sz="1500"/>
          </a:p>
          <a:p>
            <a:pPr indent="-323850" lvl="0" marL="457200" rtl="0" algn="l">
              <a:spcBef>
                <a:spcPts val="1200"/>
              </a:spcBef>
              <a:spcAft>
                <a:spcPts val="0"/>
              </a:spcAft>
              <a:buSzPts val="1500"/>
              <a:buChar char="-"/>
            </a:pPr>
            <a:r>
              <a:rPr lang="en" sz="1500"/>
              <a:t>Breakfast</a:t>
            </a:r>
            <a:endParaRPr sz="1500"/>
          </a:p>
          <a:p>
            <a:pPr indent="-323850" lvl="0" marL="457200" rtl="0" algn="l">
              <a:spcBef>
                <a:spcPts val="0"/>
              </a:spcBef>
              <a:spcAft>
                <a:spcPts val="0"/>
              </a:spcAft>
              <a:buSzPts val="1500"/>
              <a:buChar char="-"/>
            </a:pPr>
            <a:r>
              <a:rPr lang="en" sz="1500"/>
              <a:t>Morning routines</a:t>
            </a:r>
            <a:endParaRPr sz="1500"/>
          </a:p>
          <a:p>
            <a:pPr indent="-311150" lvl="1" marL="914400" rtl="0" algn="l">
              <a:spcBef>
                <a:spcPts val="0"/>
              </a:spcBef>
              <a:spcAft>
                <a:spcPts val="0"/>
              </a:spcAft>
              <a:buSzPts val="1300"/>
              <a:buChar char="-"/>
            </a:pPr>
            <a:r>
              <a:rPr lang="en" sz="1300"/>
              <a:t>Zones check,  schedule, etc.</a:t>
            </a:r>
            <a:endParaRPr sz="1300"/>
          </a:p>
          <a:p>
            <a:pPr indent="0" lvl="0" marL="0" rtl="0" algn="l">
              <a:lnSpc>
                <a:spcPct val="100000"/>
              </a:lnSpc>
              <a:spcBef>
                <a:spcPts val="1200"/>
              </a:spcBef>
              <a:spcAft>
                <a:spcPts val="0"/>
              </a:spcAft>
              <a:buNone/>
            </a:pPr>
            <a:r>
              <a:rPr lang="en" sz="1500"/>
              <a:t>   -     Penmanship practice</a:t>
            </a:r>
            <a:endParaRPr sz="1500"/>
          </a:p>
          <a:p>
            <a:pPr indent="0" lvl="0" marL="0" rtl="0" algn="l">
              <a:lnSpc>
                <a:spcPct val="100000"/>
              </a:lnSpc>
              <a:spcBef>
                <a:spcPts val="1200"/>
              </a:spcBef>
              <a:spcAft>
                <a:spcPts val="0"/>
              </a:spcAft>
              <a:buNone/>
            </a:pPr>
            <a:r>
              <a:rPr lang="en" sz="1500"/>
              <a:t>    -     Weather check</a:t>
            </a:r>
            <a:endParaRPr sz="1500"/>
          </a:p>
          <a:p>
            <a:pPr indent="0" lvl="0" marL="0" rtl="0" algn="l">
              <a:spcBef>
                <a:spcPts val="1200"/>
              </a:spcBef>
              <a:spcAft>
                <a:spcPts val="0"/>
              </a:spcAft>
              <a:buNone/>
            </a:pPr>
            <a:r>
              <a:rPr b="1" lang="en" sz="1500"/>
              <a:t>Lunch</a:t>
            </a:r>
            <a:r>
              <a:rPr lang="en" sz="1500"/>
              <a:t> </a:t>
            </a:r>
            <a:endParaRPr sz="1500"/>
          </a:p>
          <a:p>
            <a:pPr indent="-323850" lvl="0" marL="457200" rtl="0" algn="l">
              <a:spcBef>
                <a:spcPts val="1200"/>
              </a:spcBef>
              <a:spcAft>
                <a:spcPts val="0"/>
              </a:spcAft>
              <a:buSzPts val="1500"/>
              <a:buChar char="-"/>
            </a:pPr>
            <a:r>
              <a:rPr lang="en" sz="1500"/>
              <a:t>Generally indoors</a:t>
            </a:r>
            <a:endParaRPr sz="1500"/>
          </a:p>
          <a:p>
            <a:pPr indent="-323850" lvl="0" marL="457200" rtl="0" algn="l">
              <a:spcBef>
                <a:spcPts val="0"/>
              </a:spcBef>
              <a:spcAft>
                <a:spcPts val="0"/>
              </a:spcAft>
              <a:buSzPts val="1500"/>
              <a:buChar char="-"/>
            </a:pPr>
            <a:r>
              <a:rPr lang="en" sz="1500"/>
              <a:t>Allows a chance to change clothes</a:t>
            </a:r>
            <a:endParaRPr sz="1500"/>
          </a:p>
          <a:p>
            <a:pPr indent="-323850" lvl="0" marL="457200" rtl="0" algn="l">
              <a:spcBef>
                <a:spcPts val="0"/>
              </a:spcBef>
              <a:spcAft>
                <a:spcPts val="0"/>
              </a:spcAft>
              <a:buSzPts val="1500"/>
              <a:buChar char="-"/>
            </a:pPr>
            <a:r>
              <a:rPr lang="en" sz="1500"/>
              <a:t>Practice eating skills</a:t>
            </a:r>
            <a:endParaRPr sz="1500"/>
          </a:p>
          <a:p>
            <a:pPr indent="-323850" lvl="0" marL="457200" rtl="0" algn="l">
              <a:spcBef>
                <a:spcPts val="0"/>
              </a:spcBef>
              <a:spcAft>
                <a:spcPts val="0"/>
              </a:spcAft>
              <a:buSzPts val="1500"/>
              <a:buChar char="-"/>
            </a:pPr>
            <a:r>
              <a:rPr lang="en" sz="1500"/>
              <a:t>Time for some indoor assessment or lessons</a:t>
            </a:r>
            <a:endParaRPr sz="1500"/>
          </a:p>
        </p:txBody>
      </p:sp>
      <p:sp>
        <p:nvSpPr>
          <p:cNvPr id="334" name="Google Shape;334;p22"/>
          <p:cNvSpPr txBox="1"/>
          <p:nvPr>
            <p:ph idx="4294967295" type="body"/>
          </p:nvPr>
        </p:nvSpPr>
        <p:spPr>
          <a:xfrm>
            <a:off x="4832400" y="445025"/>
            <a:ext cx="3999900" cy="4430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2000"/>
              <a:t>A Note on Literacy</a:t>
            </a:r>
            <a:endParaRPr b="1" sz="2000"/>
          </a:p>
          <a:p>
            <a:pPr indent="-323850" lvl="0" marL="457200" rtl="0" algn="l">
              <a:spcBef>
                <a:spcPts val="1200"/>
              </a:spcBef>
              <a:spcAft>
                <a:spcPts val="0"/>
              </a:spcAft>
              <a:buSzPts val="1500"/>
              <a:buChar char="-"/>
            </a:pPr>
            <a:r>
              <a:rPr lang="en" sz="1500"/>
              <a:t>Focus on decoding and phenetics</a:t>
            </a:r>
            <a:endParaRPr sz="1500"/>
          </a:p>
          <a:p>
            <a:pPr indent="-323850" lvl="0" marL="457200" rtl="0" algn="l">
              <a:spcBef>
                <a:spcPts val="0"/>
              </a:spcBef>
              <a:spcAft>
                <a:spcPts val="0"/>
              </a:spcAft>
              <a:buSzPts val="1500"/>
              <a:buChar char="-"/>
            </a:pPr>
            <a:r>
              <a:rPr lang="en" sz="1500"/>
              <a:t>Sm’algya̱x</a:t>
            </a:r>
            <a:endParaRPr sz="1500"/>
          </a:p>
          <a:p>
            <a:pPr indent="-323850" lvl="0" marL="457200" rtl="0" algn="l">
              <a:spcBef>
                <a:spcPts val="0"/>
              </a:spcBef>
              <a:spcAft>
                <a:spcPts val="0"/>
              </a:spcAft>
              <a:buSzPts val="1500"/>
              <a:buChar char="-"/>
            </a:pPr>
            <a:r>
              <a:rPr lang="en" sz="1500"/>
              <a:t>I’d like to create some consistency with curriculum being taught in NAGK.</a:t>
            </a:r>
            <a:endParaRPr sz="1500"/>
          </a:p>
          <a:p>
            <a:pPr indent="0" lvl="0" marL="0" rtl="0" algn="l">
              <a:spcBef>
                <a:spcPts val="1200"/>
              </a:spcBef>
              <a:spcAft>
                <a:spcPts val="0"/>
              </a:spcAft>
              <a:buNone/>
            </a:pPr>
            <a:r>
              <a:rPr b="1" lang="en" sz="1900"/>
              <a:t>Math and Sm’algya̱x</a:t>
            </a:r>
            <a:endParaRPr b="1" sz="1900"/>
          </a:p>
          <a:p>
            <a:pPr indent="-323850" lvl="0" marL="457200" rtl="0" algn="l">
              <a:spcBef>
                <a:spcPts val="1200"/>
              </a:spcBef>
              <a:spcAft>
                <a:spcPts val="0"/>
              </a:spcAft>
              <a:buSzPts val="1500"/>
              <a:buChar char="-"/>
            </a:pPr>
            <a:r>
              <a:rPr lang="en" sz="1500"/>
              <a:t>Ideally semi scripted lesson plans available for teachers</a:t>
            </a:r>
            <a:endParaRPr sz="1500"/>
          </a:p>
          <a:p>
            <a:pPr indent="-323850" lvl="1" marL="914400" rtl="0" algn="l">
              <a:spcBef>
                <a:spcPts val="0"/>
              </a:spcBef>
              <a:spcAft>
                <a:spcPts val="0"/>
              </a:spcAft>
              <a:buSzPts val="1500"/>
              <a:buChar char="-"/>
            </a:pPr>
            <a:r>
              <a:rPr lang="en" sz="1500"/>
              <a:t>Developed in partnership with other communities</a:t>
            </a:r>
            <a:endParaRPr sz="1500"/>
          </a:p>
          <a:p>
            <a:pPr indent="-323850" lvl="0" marL="457200" rtl="0" algn="l">
              <a:spcBef>
                <a:spcPts val="0"/>
              </a:spcBef>
              <a:spcAft>
                <a:spcPts val="0"/>
              </a:spcAft>
              <a:buSzPts val="1500"/>
              <a:buChar char="-"/>
            </a:pPr>
            <a:r>
              <a:rPr lang="en" sz="1500"/>
              <a:t>Teaching what is relevant </a:t>
            </a:r>
            <a:endParaRPr sz="1500"/>
          </a:p>
          <a:p>
            <a:pPr indent="-323850" lvl="1" marL="914400" rtl="0" algn="l">
              <a:spcBef>
                <a:spcPts val="0"/>
              </a:spcBef>
              <a:spcAft>
                <a:spcPts val="0"/>
              </a:spcAft>
              <a:buSzPts val="1500"/>
              <a:buChar char="-"/>
            </a:pPr>
            <a:r>
              <a:rPr lang="en" sz="1500"/>
              <a:t>Net fishing story in relation to counting</a:t>
            </a:r>
            <a:endParaRPr sz="15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solidFill>
      </p:bgPr>
    </p:bg>
    <p:spTree>
      <p:nvGrpSpPr>
        <p:cNvPr id="338" name="Shape 338"/>
        <p:cNvGrpSpPr/>
        <p:nvPr/>
      </p:nvGrpSpPr>
      <p:grpSpPr>
        <a:xfrm>
          <a:off x="0" y="0"/>
          <a:ext cx="0" cy="0"/>
          <a:chOff x="0" y="0"/>
          <a:chExt cx="0" cy="0"/>
        </a:xfrm>
      </p:grpSpPr>
      <p:sp>
        <p:nvSpPr>
          <p:cNvPr id="339" name="Google Shape;339;p23"/>
          <p:cNvSpPr txBox="1"/>
          <p:nvPr>
            <p:ph idx="4294967295" type="title"/>
          </p:nvPr>
        </p:nvSpPr>
        <p:spPr>
          <a:xfrm>
            <a:off x="691750" y="15132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Our Fire</a:t>
            </a:r>
            <a:endParaRPr/>
          </a:p>
        </p:txBody>
      </p:sp>
      <p:sp>
        <p:nvSpPr>
          <p:cNvPr id="340" name="Google Shape;340;p23"/>
          <p:cNvSpPr txBox="1"/>
          <p:nvPr>
            <p:ph idx="4294967295" type="body"/>
          </p:nvPr>
        </p:nvSpPr>
        <p:spPr>
          <a:xfrm>
            <a:off x="241075" y="744300"/>
            <a:ext cx="4193400" cy="42726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Currently NAGK has a councillor that has an office</a:t>
            </a:r>
            <a:endParaRPr sz="1500"/>
          </a:p>
          <a:p>
            <a:pPr indent="-311150" lvl="1" marL="914400" rtl="0" algn="l">
              <a:spcBef>
                <a:spcPts val="0"/>
              </a:spcBef>
              <a:spcAft>
                <a:spcPts val="0"/>
              </a:spcAft>
              <a:buSzPts val="1300"/>
              <a:buChar char="-"/>
            </a:pPr>
            <a:r>
              <a:rPr lang="en" sz="1300"/>
              <a:t>Generally older students come here on request</a:t>
            </a:r>
            <a:endParaRPr sz="1300"/>
          </a:p>
          <a:p>
            <a:pPr indent="-323850" lvl="0" marL="457200" rtl="0" algn="l">
              <a:spcBef>
                <a:spcPts val="0"/>
              </a:spcBef>
              <a:spcAft>
                <a:spcPts val="0"/>
              </a:spcAft>
              <a:buSzPts val="1500"/>
              <a:buChar char="-"/>
            </a:pPr>
            <a:r>
              <a:rPr lang="en" sz="1500"/>
              <a:t>There is an Elder that is usually at the school</a:t>
            </a:r>
            <a:endParaRPr sz="1500"/>
          </a:p>
          <a:p>
            <a:pPr indent="-311150" lvl="1" marL="914400" rtl="0" algn="l">
              <a:spcBef>
                <a:spcPts val="0"/>
              </a:spcBef>
              <a:spcAft>
                <a:spcPts val="0"/>
              </a:spcAft>
              <a:buSzPts val="1300"/>
              <a:buChar char="-"/>
            </a:pPr>
            <a:r>
              <a:rPr lang="en" sz="1300"/>
              <a:t>Generally elementary and middle schoolers spend time with him when they are having issues</a:t>
            </a:r>
            <a:endParaRPr sz="1300"/>
          </a:p>
          <a:p>
            <a:pPr indent="-311150" lvl="1" marL="914400" rtl="0" algn="l">
              <a:spcBef>
                <a:spcPts val="0"/>
              </a:spcBef>
              <a:spcAft>
                <a:spcPts val="0"/>
              </a:spcAft>
              <a:buSzPts val="1300"/>
              <a:buChar char="-"/>
            </a:pPr>
            <a:r>
              <a:rPr lang="en" sz="1300"/>
              <a:t>They walk and often sit in the gazebo</a:t>
            </a:r>
            <a:endParaRPr sz="1300"/>
          </a:p>
          <a:p>
            <a:pPr indent="-323850" lvl="0" marL="457200" rtl="0" algn="l">
              <a:spcBef>
                <a:spcPts val="0"/>
              </a:spcBef>
              <a:spcAft>
                <a:spcPts val="0"/>
              </a:spcAft>
              <a:buSzPts val="1500"/>
              <a:buChar char="-"/>
            </a:pPr>
            <a:r>
              <a:rPr lang="en" sz="1500"/>
              <a:t>Suwilaawks has “Our Room”</a:t>
            </a:r>
            <a:endParaRPr sz="1500"/>
          </a:p>
          <a:p>
            <a:pPr indent="-311150" lvl="1" marL="914400" rtl="0" algn="l">
              <a:spcBef>
                <a:spcPts val="0"/>
              </a:spcBef>
              <a:spcAft>
                <a:spcPts val="0"/>
              </a:spcAft>
              <a:buSzPts val="1300"/>
              <a:buChar char="-"/>
            </a:pPr>
            <a:r>
              <a:rPr lang="en" sz="1300"/>
              <a:t>Aim is to help students regulate before they get in trouble.</a:t>
            </a:r>
            <a:endParaRPr sz="1300"/>
          </a:p>
          <a:p>
            <a:pPr indent="-311150" lvl="1" marL="914400" rtl="0" algn="l">
              <a:spcBef>
                <a:spcPts val="0"/>
              </a:spcBef>
              <a:spcAft>
                <a:spcPts val="0"/>
              </a:spcAft>
              <a:buSzPts val="1300"/>
              <a:buChar char="-"/>
            </a:pPr>
            <a:r>
              <a:rPr lang="en" sz="1300"/>
              <a:t>Supports SEL</a:t>
            </a:r>
            <a:endParaRPr sz="1300"/>
          </a:p>
          <a:p>
            <a:pPr indent="-311150" lvl="1" marL="914400" rtl="0" algn="l">
              <a:spcBef>
                <a:spcPts val="0"/>
              </a:spcBef>
              <a:spcAft>
                <a:spcPts val="0"/>
              </a:spcAft>
              <a:buSzPts val="1300"/>
              <a:buChar char="-"/>
            </a:pPr>
            <a:r>
              <a:rPr lang="en" sz="1300"/>
              <a:t>Soft start introduces students to this room</a:t>
            </a:r>
            <a:endParaRPr sz="1300"/>
          </a:p>
        </p:txBody>
      </p:sp>
      <p:sp>
        <p:nvSpPr>
          <p:cNvPr id="341" name="Google Shape;341;p23"/>
          <p:cNvSpPr txBox="1"/>
          <p:nvPr>
            <p:ph idx="4294967295" type="body"/>
          </p:nvPr>
        </p:nvSpPr>
        <p:spPr>
          <a:xfrm>
            <a:off x="4638925" y="202875"/>
            <a:ext cx="4193400" cy="4814100"/>
          </a:xfrm>
          <a:prstGeom prst="rect">
            <a:avLst/>
          </a:prstGeom>
        </p:spPr>
        <p:txBody>
          <a:bodyPr anchorCtr="0" anchor="t" bIns="91425" lIns="91425" spcFirstLastPara="1" rIns="91425" wrap="square" tIns="91425">
            <a:normAutofit/>
          </a:bodyPr>
          <a:lstStyle/>
          <a:p>
            <a:pPr indent="-317500" lvl="0" marL="457200" rtl="0" algn="l">
              <a:spcBef>
                <a:spcPts val="0"/>
              </a:spcBef>
              <a:spcAft>
                <a:spcPts val="0"/>
              </a:spcAft>
              <a:buSzPts val="1400"/>
              <a:buChar char="-"/>
            </a:pPr>
            <a:r>
              <a:rPr lang="en" sz="1400"/>
              <a:t>Our fire would be a sheltered gazebo with a fire that is always lit during school hours</a:t>
            </a:r>
            <a:endParaRPr sz="1400"/>
          </a:p>
          <a:p>
            <a:pPr indent="-317500" lvl="0" marL="457200" rtl="0" algn="l">
              <a:spcBef>
                <a:spcPts val="0"/>
              </a:spcBef>
              <a:spcAft>
                <a:spcPts val="0"/>
              </a:spcAft>
              <a:buSzPts val="1400"/>
              <a:buChar char="-"/>
            </a:pPr>
            <a:r>
              <a:rPr lang="en" sz="1400"/>
              <a:t>Gazebo can be winterized</a:t>
            </a:r>
            <a:endParaRPr sz="1400"/>
          </a:p>
          <a:p>
            <a:pPr indent="-317500" lvl="0" marL="457200" rtl="0" algn="l">
              <a:spcBef>
                <a:spcPts val="0"/>
              </a:spcBef>
              <a:spcAft>
                <a:spcPts val="0"/>
              </a:spcAft>
              <a:buSzPts val="1400"/>
              <a:buChar char="-"/>
            </a:pPr>
            <a:r>
              <a:rPr lang="en" sz="1400"/>
              <a:t>I see this as being a place for students that need a break from regular class </a:t>
            </a:r>
            <a:endParaRPr sz="1400"/>
          </a:p>
          <a:p>
            <a:pPr indent="-317500" lvl="0" marL="457200" rtl="0" algn="l">
              <a:spcBef>
                <a:spcPts val="0"/>
              </a:spcBef>
              <a:spcAft>
                <a:spcPts val="0"/>
              </a:spcAft>
              <a:buSzPts val="1400"/>
              <a:buChar char="-"/>
            </a:pPr>
            <a:r>
              <a:rPr lang="en" sz="1400"/>
              <a:t>Combining “our room” practices with traditional Ts’msyen practices </a:t>
            </a:r>
            <a:endParaRPr sz="1400"/>
          </a:p>
          <a:p>
            <a:pPr indent="-317500" lvl="0" marL="457200" rtl="0" algn="l">
              <a:spcBef>
                <a:spcPts val="0"/>
              </a:spcBef>
              <a:spcAft>
                <a:spcPts val="0"/>
              </a:spcAft>
              <a:buSzPts val="1400"/>
              <a:buChar char="-"/>
            </a:pPr>
            <a:r>
              <a:rPr lang="en" sz="1400"/>
              <a:t>Fire can connect us to our senses and reconnect our minds to our bodies.</a:t>
            </a:r>
            <a:endParaRPr sz="1400"/>
          </a:p>
          <a:p>
            <a:pPr indent="-317500" lvl="0" marL="457200" rtl="0" algn="l">
              <a:spcBef>
                <a:spcPts val="0"/>
              </a:spcBef>
              <a:spcAft>
                <a:spcPts val="0"/>
              </a:spcAft>
              <a:buSzPts val="1400"/>
              <a:buChar char="-"/>
            </a:pPr>
            <a:r>
              <a:rPr lang="en" sz="1400"/>
              <a:t>Fire can be a connection to our ancestors and wisdom</a:t>
            </a:r>
            <a:endParaRPr sz="1400"/>
          </a:p>
          <a:p>
            <a:pPr indent="-317500" lvl="0" marL="457200" rtl="0" algn="l">
              <a:spcBef>
                <a:spcPts val="0"/>
              </a:spcBef>
              <a:spcAft>
                <a:spcPts val="0"/>
              </a:spcAft>
              <a:buSzPts val="1400"/>
              <a:buChar char="-"/>
            </a:pPr>
            <a:r>
              <a:rPr lang="en" sz="1400"/>
              <a:t>Every morning fire would be lit with ceremony.</a:t>
            </a:r>
            <a:endParaRPr sz="1400"/>
          </a:p>
          <a:p>
            <a:pPr indent="-304800" lvl="1" marL="914400" rtl="0" algn="l">
              <a:spcBef>
                <a:spcPts val="0"/>
              </a:spcBef>
              <a:spcAft>
                <a:spcPts val="0"/>
              </a:spcAft>
              <a:buSzPts val="1200"/>
              <a:buChar char="-"/>
            </a:pPr>
            <a:r>
              <a:rPr lang="en" sz="1200"/>
              <a:t>Classes could take part in ceremony sometimes</a:t>
            </a:r>
            <a:endParaRPr sz="1200"/>
          </a:p>
          <a:p>
            <a:pPr indent="-317500" lvl="0" marL="457200" rtl="0" algn="l">
              <a:spcBef>
                <a:spcPts val="0"/>
              </a:spcBef>
              <a:spcAft>
                <a:spcPts val="0"/>
              </a:spcAft>
              <a:buSzPts val="1400"/>
              <a:buChar char="-"/>
            </a:pPr>
            <a:r>
              <a:rPr lang="en" sz="1400"/>
              <a:t>Could be available for some NAGK students as well</a:t>
            </a:r>
            <a:endParaRPr sz="1400"/>
          </a:p>
          <a:p>
            <a:pPr indent="-317500" lvl="0" marL="457200" rtl="0" algn="l">
              <a:spcBef>
                <a:spcPts val="0"/>
              </a:spcBef>
              <a:spcAft>
                <a:spcPts val="0"/>
              </a:spcAft>
              <a:buSzPts val="1400"/>
              <a:buChar char="-"/>
            </a:pPr>
            <a:r>
              <a:rPr lang="en" sz="1400"/>
              <a:t>More learning and experimenting to be done</a:t>
            </a:r>
            <a:endParaRPr sz="14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solidFill>
      </p:bgPr>
    </p:bg>
    <p:spTree>
      <p:nvGrpSpPr>
        <p:cNvPr id="345" name="Shape 345"/>
        <p:cNvGrpSpPr/>
        <p:nvPr/>
      </p:nvGrpSpPr>
      <p:grpSpPr>
        <a:xfrm>
          <a:off x="0" y="0"/>
          <a:ext cx="0" cy="0"/>
          <a:chOff x="0" y="0"/>
          <a:chExt cx="0" cy="0"/>
        </a:xfrm>
      </p:grpSpPr>
      <p:sp>
        <p:nvSpPr>
          <p:cNvPr id="346" name="Google Shape;346;p24"/>
          <p:cNvSpPr txBox="1"/>
          <p:nvPr/>
        </p:nvSpPr>
        <p:spPr>
          <a:xfrm>
            <a:off x="72150" y="262950"/>
            <a:ext cx="5743800" cy="4617600"/>
          </a:xfrm>
          <a:prstGeom prst="rect">
            <a:avLst/>
          </a:prstGeom>
          <a:noFill/>
          <a:ln>
            <a:noFill/>
          </a:ln>
        </p:spPr>
        <p:txBody>
          <a:bodyPr anchorCtr="0" anchor="t" bIns="91425" lIns="91425" spcFirstLastPara="1" rIns="91425" wrap="square" tIns="91425">
            <a:spAutoFit/>
          </a:bodyPr>
          <a:lstStyle/>
          <a:p>
            <a:pPr indent="-330200" lvl="0" marL="457200" rtl="0" algn="l">
              <a:spcBef>
                <a:spcPts val="0"/>
              </a:spcBef>
              <a:spcAft>
                <a:spcPts val="0"/>
              </a:spcAft>
              <a:buClr>
                <a:srgbClr val="323232"/>
              </a:buClr>
              <a:buSzPts val="1600"/>
              <a:buFont typeface="Nunito"/>
              <a:buChar char="●"/>
            </a:pPr>
            <a:r>
              <a:rPr lang="en" sz="1600">
                <a:solidFill>
                  <a:srgbClr val="323232"/>
                </a:solidFill>
                <a:latin typeface="Nunito"/>
                <a:ea typeface="Nunito"/>
                <a:cs typeface="Nunito"/>
                <a:sym typeface="Nunito"/>
              </a:rPr>
              <a:t>Clothing</a:t>
            </a:r>
            <a:endParaRPr sz="1600">
              <a:solidFill>
                <a:srgbClr val="323232"/>
              </a:solidFill>
              <a:latin typeface="Nunito"/>
              <a:ea typeface="Nunito"/>
              <a:cs typeface="Nunito"/>
              <a:sym typeface="Nunito"/>
            </a:endParaRPr>
          </a:p>
          <a:p>
            <a:pPr indent="-330200" lvl="1" marL="914400" rtl="0" algn="l">
              <a:spcBef>
                <a:spcPts val="0"/>
              </a:spcBef>
              <a:spcAft>
                <a:spcPts val="0"/>
              </a:spcAft>
              <a:buClr>
                <a:srgbClr val="323232"/>
              </a:buClr>
              <a:buSzPts val="1600"/>
              <a:buFont typeface="Nunito"/>
              <a:buChar char="○"/>
            </a:pPr>
            <a:r>
              <a:rPr lang="en" sz="1600">
                <a:solidFill>
                  <a:srgbClr val="323232"/>
                </a:solidFill>
                <a:latin typeface="Nunito"/>
                <a:ea typeface="Nunito"/>
                <a:cs typeface="Nunito"/>
                <a:sym typeface="Nunito"/>
              </a:rPr>
              <a:t>Mandatory rainsuits </a:t>
            </a:r>
            <a:r>
              <a:rPr lang="en" sz="1600">
                <a:solidFill>
                  <a:srgbClr val="323232"/>
                </a:solidFill>
                <a:latin typeface="Nunito"/>
                <a:ea typeface="Nunito"/>
                <a:cs typeface="Nunito"/>
                <a:sym typeface="Nunito"/>
              </a:rPr>
              <a:t>provided</a:t>
            </a:r>
            <a:r>
              <a:rPr lang="en" sz="1600">
                <a:solidFill>
                  <a:srgbClr val="323232"/>
                </a:solidFill>
                <a:latin typeface="Nunito"/>
                <a:ea typeface="Nunito"/>
                <a:cs typeface="Nunito"/>
                <a:sym typeface="Nunito"/>
              </a:rPr>
              <a:t> by school</a:t>
            </a:r>
            <a:endParaRPr sz="1600">
              <a:solidFill>
                <a:srgbClr val="323232"/>
              </a:solidFill>
              <a:latin typeface="Nunito"/>
              <a:ea typeface="Nunito"/>
              <a:cs typeface="Nunito"/>
              <a:sym typeface="Nunito"/>
            </a:endParaRPr>
          </a:p>
          <a:p>
            <a:pPr indent="-330200" lvl="1" marL="914400" rtl="0" algn="l">
              <a:spcBef>
                <a:spcPts val="0"/>
              </a:spcBef>
              <a:spcAft>
                <a:spcPts val="0"/>
              </a:spcAft>
              <a:buClr>
                <a:srgbClr val="323232"/>
              </a:buClr>
              <a:buSzPts val="1600"/>
              <a:buFont typeface="Nunito"/>
              <a:buChar char="○"/>
            </a:pPr>
            <a:r>
              <a:rPr lang="en" sz="1600">
                <a:solidFill>
                  <a:srgbClr val="323232"/>
                </a:solidFill>
                <a:latin typeface="Nunito"/>
                <a:ea typeface="Nunito"/>
                <a:cs typeface="Nunito"/>
                <a:sym typeface="Nunito"/>
              </a:rPr>
              <a:t>Extra clothing, mitts, and footwear available for students that need them.</a:t>
            </a:r>
            <a:endParaRPr sz="1600">
              <a:solidFill>
                <a:srgbClr val="323232"/>
              </a:solidFill>
              <a:latin typeface="Nunito"/>
              <a:ea typeface="Nunito"/>
              <a:cs typeface="Nunito"/>
              <a:sym typeface="Nunito"/>
            </a:endParaRPr>
          </a:p>
          <a:p>
            <a:pPr indent="-330200" lvl="1" marL="914400" rtl="0" algn="l">
              <a:spcBef>
                <a:spcPts val="0"/>
              </a:spcBef>
              <a:spcAft>
                <a:spcPts val="0"/>
              </a:spcAft>
              <a:buClr>
                <a:srgbClr val="323232"/>
              </a:buClr>
              <a:buSzPts val="1600"/>
              <a:buFont typeface="Nunito"/>
              <a:buChar char="○"/>
            </a:pPr>
            <a:r>
              <a:rPr lang="en" sz="1600">
                <a:solidFill>
                  <a:srgbClr val="323232"/>
                </a:solidFill>
                <a:latin typeface="Nunito"/>
                <a:ea typeface="Nunito"/>
                <a:cs typeface="Nunito"/>
                <a:sym typeface="Nunito"/>
              </a:rPr>
              <a:t>Washing machines </a:t>
            </a:r>
            <a:endParaRPr sz="1600">
              <a:solidFill>
                <a:srgbClr val="323232"/>
              </a:solidFill>
              <a:latin typeface="Nunito"/>
              <a:ea typeface="Nunito"/>
              <a:cs typeface="Nunito"/>
              <a:sym typeface="Nunito"/>
            </a:endParaRPr>
          </a:p>
          <a:p>
            <a:pPr indent="-330200" lvl="0" marL="457200" rtl="0" algn="l">
              <a:spcBef>
                <a:spcPts val="0"/>
              </a:spcBef>
              <a:spcAft>
                <a:spcPts val="0"/>
              </a:spcAft>
              <a:buClr>
                <a:srgbClr val="323232"/>
              </a:buClr>
              <a:buSzPts val="1600"/>
              <a:buFont typeface="Nunito"/>
              <a:buChar char="●"/>
            </a:pPr>
            <a:r>
              <a:rPr lang="en" sz="1600">
                <a:solidFill>
                  <a:srgbClr val="323232"/>
                </a:solidFill>
                <a:latin typeface="Nunito"/>
                <a:ea typeface="Nunito"/>
                <a:cs typeface="Nunito"/>
                <a:sym typeface="Nunito"/>
              </a:rPr>
              <a:t>Nutrition</a:t>
            </a:r>
            <a:endParaRPr sz="1600">
              <a:solidFill>
                <a:srgbClr val="323232"/>
              </a:solidFill>
              <a:latin typeface="Nunito"/>
              <a:ea typeface="Nunito"/>
              <a:cs typeface="Nunito"/>
              <a:sym typeface="Nunito"/>
            </a:endParaRPr>
          </a:p>
          <a:p>
            <a:pPr indent="-330200" lvl="1" marL="914400" rtl="0" algn="l">
              <a:spcBef>
                <a:spcPts val="0"/>
              </a:spcBef>
              <a:spcAft>
                <a:spcPts val="0"/>
              </a:spcAft>
              <a:buClr>
                <a:srgbClr val="323232"/>
              </a:buClr>
              <a:buSzPts val="1600"/>
              <a:buFont typeface="Nunito"/>
              <a:buChar char="○"/>
            </a:pPr>
            <a:r>
              <a:rPr lang="en" sz="1600">
                <a:solidFill>
                  <a:srgbClr val="323232"/>
                </a:solidFill>
                <a:latin typeface="Nunito"/>
                <a:ea typeface="Nunito"/>
                <a:cs typeface="Nunito"/>
                <a:sym typeface="Nunito"/>
              </a:rPr>
              <a:t>Breakfast, lunch and snacks provided to all students</a:t>
            </a:r>
            <a:endParaRPr sz="1600">
              <a:solidFill>
                <a:srgbClr val="323232"/>
              </a:solidFill>
              <a:latin typeface="Nunito"/>
              <a:ea typeface="Nunito"/>
              <a:cs typeface="Nunito"/>
              <a:sym typeface="Nunito"/>
            </a:endParaRPr>
          </a:p>
          <a:p>
            <a:pPr indent="-330200" lvl="1" marL="914400" rtl="0" algn="l">
              <a:spcBef>
                <a:spcPts val="0"/>
              </a:spcBef>
              <a:spcAft>
                <a:spcPts val="0"/>
              </a:spcAft>
              <a:buClr>
                <a:srgbClr val="323232"/>
              </a:buClr>
              <a:buSzPts val="1600"/>
              <a:buFont typeface="Nunito"/>
              <a:buChar char="○"/>
            </a:pPr>
            <a:r>
              <a:rPr lang="en" sz="1600">
                <a:solidFill>
                  <a:srgbClr val="323232"/>
                </a:solidFill>
                <a:latin typeface="Nunito"/>
                <a:ea typeface="Nunito"/>
                <a:cs typeface="Nunito"/>
                <a:sym typeface="Nunito"/>
              </a:rPr>
              <a:t>Food sent home with students in need</a:t>
            </a:r>
            <a:endParaRPr sz="1600">
              <a:solidFill>
                <a:srgbClr val="323232"/>
              </a:solidFill>
              <a:latin typeface="Nunito"/>
              <a:ea typeface="Nunito"/>
              <a:cs typeface="Nunito"/>
              <a:sym typeface="Nunito"/>
            </a:endParaRPr>
          </a:p>
          <a:p>
            <a:pPr indent="-330200" lvl="2" marL="1371600" rtl="0" algn="l">
              <a:spcBef>
                <a:spcPts val="0"/>
              </a:spcBef>
              <a:spcAft>
                <a:spcPts val="0"/>
              </a:spcAft>
              <a:buClr>
                <a:srgbClr val="323232"/>
              </a:buClr>
              <a:buSzPts val="1600"/>
              <a:buFont typeface="Nunito"/>
              <a:buChar char="■"/>
            </a:pPr>
            <a:r>
              <a:rPr lang="en" sz="1600">
                <a:solidFill>
                  <a:srgbClr val="323232"/>
                </a:solidFill>
                <a:latin typeface="Nunito"/>
                <a:ea typeface="Nunito"/>
                <a:cs typeface="Nunito"/>
                <a:sym typeface="Nunito"/>
              </a:rPr>
              <a:t>Starfish backpack?</a:t>
            </a:r>
            <a:endParaRPr sz="1600">
              <a:solidFill>
                <a:srgbClr val="323232"/>
              </a:solidFill>
              <a:latin typeface="Nunito"/>
              <a:ea typeface="Nunito"/>
              <a:cs typeface="Nunito"/>
              <a:sym typeface="Nunito"/>
            </a:endParaRPr>
          </a:p>
          <a:p>
            <a:pPr indent="-330200" lvl="1" marL="914400" rtl="0" algn="l">
              <a:spcBef>
                <a:spcPts val="0"/>
              </a:spcBef>
              <a:spcAft>
                <a:spcPts val="0"/>
              </a:spcAft>
              <a:buClr>
                <a:srgbClr val="323232"/>
              </a:buClr>
              <a:buSzPts val="1600"/>
              <a:buFont typeface="Nunito"/>
              <a:buChar char="○"/>
            </a:pPr>
            <a:r>
              <a:rPr lang="en" sz="1600">
                <a:solidFill>
                  <a:srgbClr val="323232"/>
                </a:solidFill>
                <a:latin typeface="Nunito"/>
                <a:ea typeface="Nunito"/>
                <a:cs typeface="Nunito"/>
                <a:sym typeface="Nunito"/>
              </a:rPr>
              <a:t>Participation</a:t>
            </a:r>
            <a:r>
              <a:rPr lang="en" sz="1600">
                <a:solidFill>
                  <a:srgbClr val="323232"/>
                </a:solidFill>
                <a:latin typeface="Nunito"/>
                <a:ea typeface="Nunito"/>
                <a:cs typeface="Nunito"/>
                <a:sym typeface="Nunito"/>
              </a:rPr>
              <a:t> in NAGK explicit nutrition program</a:t>
            </a:r>
            <a:endParaRPr sz="1600">
              <a:solidFill>
                <a:srgbClr val="323232"/>
              </a:solidFill>
              <a:latin typeface="Nunito"/>
              <a:ea typeface="Nunito"/>
              <a:cs typeface="Nunito"/>
              <a:sym typeface="Nunito"/>
            </a:endParaRPr>
          </a:p>
          <a:p>
            <a:pPr indent="-330200" lvl="1" marL="914400" rtl="0" algn="l">
              <a:spcBef>
                <a:spcPts val="0"/>
              </a:spcBef>
              <a:spcAft>
                <a:spcPts val="0"/>
              </a:spcAft>
              <a:buClr>
                <a:srgbClr val="323232"/>
              </a:buClr>
              <a:buSzPts val="1600"/>
              <a:buFont typeface="Nunito"/>
              <a:buChar char="○"/>
            </a:pPr>
            <a:r>
              <a:rPr lang="en" sz="1600">
                <a:solidFill>
                  <a:srgbClr val="323232"/>
                </a:solidFill>
                <a:latin typeface="Nunito"/>
                <a:ea typeface="Nunito"/>
                <a:cs typeface="Nunito"/>
                <a:sym typeface="Nunito"/>
              </a:rPr>
              <a:t>Incorporate foods that classes harvest in meals</a:t>
            </a:r>
            <a:endParaRPr sz="1600">
              <a:solidFill>
                <a:srgbClr val="323232"/>
              </a:solidFill>
              <a:latin typeface="Nunito"/>
              <a:ea typeface="Nunito"/>
              <a:cs typeface="Nunito"/>
              <a:sym typeface="Nunito"/>
            </a:endParaRPr>
          </a:p>
          <a:p>
            <a:pPr indent="-330200" lvl="0" marL="457200" rtl="0" algn="l">
              <a:spcBef>
                <a:spcPts val="0"/>
              </a:spcBef>
              <a:spcAft>
                <a:spcPts val="0"/>
              </a:spcAft>
              <a:buClr>
                <a:srgbClr val="323232"/>
              </a:buClr>
              <a:buSzPts val="1600"/>
              <a:buFont typeface="Nunito"/>
              <a:buChar char="●"/>
            </a:pPr>
            <a:r>
              <a:rPr lang="en" sz="1600">
                <a:solidFill>
                  <a:srgbClr val="323232"/>
                </a:solidFill>
                <a:latin typeface="Nunito"/>
                <a:ea typeface="Nunito"/>
                <a:cs typeface="Nunito"/>
                <a:sym typeface="Nunito"/>
              </a:rPr>
              <a:t>Access to sports</a:t>
            </a:r>
            <a:endParaRPr sz="1600">
              <a:solidFill>
                <a:srgbClr val="323232"/>
              </a:solidFill>
              <a:latin typeface="Nunito"/>
              <a:ea typeface="Nunito"/>
              <a:cs typeface="Nunito"/>
              <a:sym typeface="Nunito"/>
            </a:endParaRPr>
          </a:p>
          <a:p>
            <a:pPr indent="-330200" lvl="1" marL="914400" rtl="0" algn="l">
              <a:spcBef>
                <a:spcPts val="0"/>
              </a:spcBef>
              <a:spcAft>
                <a:spcPts val="0"/>
              </a:spcAft>
              <a:buClr>
                <a:srgbClr val="323232"/>
              </a:buClr>
              <a:buSzPts val="1600"/>
              <a:buFont typeface="Nunito"/>
              <a:buChar char="○"/>
            </a:pPr>
            <a:r>
              <a:rPr lang="en" sz="1600">
                <a:solidFill>
                  <a:srgbClr val="323232"/>
                </a:solidFill>
                <a:latin typeface="Nunito"/>
                <a:ea typeface="Nunito"/>
                <a:cs typeface="Nunito"/>
                <a:sym typeface="Nunito"/>
              </a:rPr>
              <a:t>Provides exposure to </a:t>
            </a:r>
            <a:r>
              <a:rPr lang="en" sz="1600">
                <a:solidFill>
                  <a:srgbClr val="323232"/>
                </a:solidFill>
                <a:latin typeface="Nunito"/>
                <a:ea typeface="Nunito"/>
                <a:cs typeface="Nunito"/>
                <a:sym typeface="Nunito"/>
              </a:rPr>
              <a:t>lifelong</a:t>
            </a:r>
            <a:r>
              <a:rPr lang="en" sz="1600">
                <a:solidFill>
                  <a:srgbClr val="323232"/>
                </a:solidFill>
                <a:latin typeface="Nunito"/>
                <a:ea typeface="Nunito"/>
                <a:cs typeface="Nunito"/>
                <a:sym typeface="Nunito"/>
              </a:rPr>
              <a:t> hobbies that support a healthy lifestyle and creates </a:t>
            </a:r>
            <a:r>
              <a:rPr lang="en" sz="1600">
                <a:solidFill>
                  <a:srgbClr val="323232"/>
                </a:solidFill>
                <a:latin typeface="Nunito"/>
                <a:ea typeface="Nunito"/>
                <a:cs typeface="Nunito"/>
                <a:sym typeface="Nunito"/>
              </a:rPr>
              <a:t>opportunities to compete.</a:t>
            </a:r>
            <a:endParaRPr sz="1600">
              <a:solidFill>
                <a:srgbClr val="323232"/>
              </a:solidFill>
              <a:latin typeface="Nunito"/>
              <a:ea typeface="Nunito"/>
              <a:cs typeface="Nunito"/>
              <a:sym typeface="Nunito"/>
            </a:endParaRPr>
          </a:p>
          <a:p>
            <a:pPr indent="-330200" lvl="1" marL="914400" rtl="0" algn="l">
              <a:spcBef>
                <a:spcPts val="0"/>
              </a:spcBef>
              <a:spcAft>
                <a:spcPts val="0"/>
              </a:spcAft>
              <a:buClr>
                <a:srgbClr val="323232"/>
              </a:buClr>
              <a:buSzPts val="1600"/>
              <a:buFont typeface="Nunito"/>
              <a:buChar char="○"/>
            </a:pPr>
            <a:r>
              <a:rPr lang="en" sz="1600">
                <a:solidFill>
                  <a:srgbClr val="323232"/>
                </a:solidFill>
                <a:latin typeface="Nunito"/>
                <a:ea typeface="Nunito"/>
                <a:cs typeface="Nunito"/>
                <a:sym typeface="Nunito"/>
              </a:rPr>
              <a:t> </a:t>
            </a:r>
            <a:r>
              <a:rPr lang="en" sz="1600">
                <a:solidFill>
                  <a:srgbClr val="323232"/>
                </a:solidFill>
                <a:latin typeface="Nunito"/>
                <a:ea typeface="Nunito"/>
                <a:cs typeface="Nunito"/>
                <a:sym typeface="Nunito"/>
              </a:rPr>
              <a:t> Cross-country skiing, Down-hill skiing, biking, hiking</a:t>
            </a:r>
            <a:endParaRPr sz="1600">
              <a:solidFill>
                <a:srgbClr val="323232"/>
              </a:solidFill>
              <a:latin typeface="Nunito"/>
              <a:ea typeface="Nunito"/>
              <a:cs typeface="Nunito"/>
              <a:sym typeface="Nunito"/>
            </a:endParaRPr>
          </a:p>
        </p:txBody>
      </p:sp>
      <p:sp>
        <p:nvSpPr>
          <p:cNvPr id="347" name="Google Shape;347;p24"/>
          <p:cNvSpPr txBox="1"/>
          <p:nvPr/>
        </p:nvSpPr>
        <p:spPr>
          <a:xfrm>
            <a:off x="6569225" y="61625"/>
            <a:ext cx="4225500" cy="600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4000">
                <a:solidFill>
                  <a:schemeClr val="dk2"/>
                </a:solidFill>
                <a:latin typeface="Nunito"/>
                <a:ea typeface="Nunito"/>
                <a:cs typeface="Nunito"/>
                <a:sym typeface="Nunito"/>
              </a:rPr>
              <a:t>Equity</a:t>
            </a:r>
            <a:endParaRPr b="1" sz="4000">
              <a:solidFill>
                <a:schemeClr val="dk2"/>
              </a:solidFill>
              <a:latin typeface="Nunito"/>
              <a:ea typeface="Nunito"/>
              <a:cs typeface="Nunito"/>
              <a:sym typeface="Nunito"/>
            </a:endParaRPr>
          </a:p>
        </p:txBody>
      </p:sp>
      <p:sp>
        <p:nvSpPr>
          <p:cNvPr id="348" name="Google Shape;348;p24"/>
          <p:cNvSpPr txBox="1"/>
          <p:nvPr/>
        </p:nvSpPr>
        <p:spPr>
          <a:xfrm>
            <a:off x="5427525" y="956150"/>
            <a:ext cx="3566700" cy="3990000"/>
          </a:xfrm>
          <a:prstGeom prst="rect">
            <a:avLst/>
          </a:prstGeom>
          <a:noFill/>
          <a:ln>
            <a:noFill/>
          </a:ln>
        </p:spPr>
        <p:txBody>
          <a:bodyPr anchorCtr="0" anchor="t" bIns="91425" lIns="91425" spcFirstLastPara="1" rIns="91425" wrap="square" tIns="91425">
            <a:noAutofit/>
          </a:bodyPr>
          <a:lstStyle/>
          <a:p>
            <a:pPr indent="-336550" lvl="0" marL="457200" rtl="0" algn="l">
              <a:spcBef>
                <a:spcPts val="0"/>
              </a:spcBef>
              <a:spcAft>
                <a:spcPts val="0"/>
              </a:spcAft>
              <a:buClr>
                <a:schemeClr val="dk2"/>
              </a:buClr>
              <a:buSzPts val="1700"/>
              <a:buFont typeface="Nunito"/>
              <a:buChar char="●"/>
            </a:pPr>
            <a:r>
              <a:rPr lang="en" sz="1700">
                <a:solidFill>
                  <a:schemeClr val="dk2"/>
                </a:solidFill>
                <a:latin typeface="Nunito"/>
                <a:ea typeface="Nunito"/>
                <a:cs typeface="Nunito"/>
                <a:sym typeface="Nunito"/>
              </a:rPr>
              <a:t>Academic</a:t>
            </a:r>
            <a:endParaRPr sz="1700">
              <a:solidFill>
                <a:schemeClr val="dk2"/>
              </a:solidFill>
              <a:latin typeface="Nunito"/>
              <a:ea typeface="Nunito"/>
              <a:cs typeface="Nunito"/>
              <a:sym typeface="Nunito"/>
            </a:endParaRPr>
          </a:p>
          <a:p>
            <a:pPr indent="-336550" lvl="1" marL="914400" rtl="0" algn="l">
              <a:spcBef>
                <a:spcPts val="0"/>
              </a:spcBef>
              <a:spcAft>
                <a:spcPts val="0"/>
              </a:spcAft>
              <a:buClr>
                <a:schemeClr val="dk2"/>
              </a:buClr>
              <a:buSzPts val="1700"/>
              <a:buFont typeface="Nunito"/>
              <a:buChar char="○"/>
            </a:pPr>
            <a:r>
              <a:rPr lang="en" sz="1700">
                <a:solidFill>
                  <a:schemeClr val="dk2"/>
                </a:solidFill>
                <a:latin typeface="Nunito"/>
                <a:ea typeface="Nunito"/>
                <a:cs typeface="Nunito"/>
                <a:sym typeface="Nunito"/>
              </a:rPr>
              <a:t>High expectations for every student</a:t>
            </a:r>
            <a:endParaRPr sz="1700">
              <a:solidFill>
                <a:schemeClr val="dk2"/>
              </a:solidFill>
              <a:latin typeface="Nunito"/>
              <a:ea typeface="Nunito"/>
              <a:cs typeface="Nunito"/>
              <a:sym typeface="Nunito"/>
            </a:endParaRPr>
          </a:p>
          <a:p>
            <a:pPr indent="-336550" lvl="1" marL="914400" rtl="0" algn="l">
              <a:spcBef>
                <a:spcPts val="0"/>
              </a:spcBef>
              <a:spcAft>
                <a:spcPts val="0"/>
              </a:spcAft>
              <a:buClr>
                <a:schemeClr val="dk2"/>
              </a:buClr>
              <a:buSzPts val="1700"/>
              <a:buFont typeface="Nunito"/>
              <a:buChar char="○"/>
            </a:pPr>
            <a:r>
              <a:rPr lang="en" sz="1700">
                <a:solidFill>
                  <a:schemeClr val="dk2"/>
                </a:solidFill>
                <a:latin typeface="Nunito"/>
                <a:ea typeface="Nunito"/>
                <a:cs typeface="Nunito"/>
                <a:sym typeface="Nunito"/>
              </a:rPr>
              <a:t>Inclusive practices</a:t>
            </a:r>
            <a:endParaRPr sz="1700">
              <a:solidFill>
                <a:schemeClr val="dk2"/>
              </a:solidFill>
              <a:latin typeface="Nunito"/>
              <a:ea typeface="Nunito"/>
              <a:cs typeface="Nunito"/>
              <a:sym typeface="Nunito"/>
            </a:endParaRPr>
          </a:p>
          <a:p>
            <a:pPr indent="-336550" lvl="1" marL="914400" rtl="0" algn="l">
              <a:spcBef>
                <a:spcPts val="0"/>
              </a:spcBef>
              <a:spcAft>
                <a:spcPts val="0"/>
              </a:spcAft>
              <a:buClr>
                <a:schemeClr val="dk2"/>
              </a:buClr>
              <a:buSzPts val="1700"/>
              <a:buFont typeface="Nunito"/>
              <a:buChar char="○"/>
            </a:pPr>
            <a:r>
              <a:rPr lang="en" sz="1700">
                <a:solidFill>
                  <a:schemeClr val="dk2"/>
                </a:solidFill>
                <a:latin typeface="Nunito"/>
                <a:ea typeface="Nunito"/>
                <a:cs typeface="Nunito"/>
                <a:sym typeface="Nunito"/>
              </a:rPr>
              <a:t>Provide resources to help students overcome specific </a:t>
            </a:r>
            <a:r>
              <a:rPr lang="en" sz="1700">
                <a:solidFill>
                  <a:schemeClr val="dk2"/>
                </a:solidFill>
                <a:latin typeface="Nunito"/>
                <a:ea typeface="Nunito"/>
                <a:cs typeface="Nunito"/>
                <a:sym typeface="Nunito"/>
              </a:rPr>
              <a:t>challenges</a:t>
            </a:r>
            <a:endParaRPr sz="1700">
              <a:solidFill>
                <a:schemeClr val="dk2"/>
              </a:solidFill>
              <a:latin typeface="Nunito"/>
              <a:ea typeface="Nunito"/>
              <a:cs typeface="Nunito"/>
              <a:sym typeface="Nunito"/>
            </a:endParaRPr>
          </a:p>
          <a:p>
            <a:pPr indent="-336550" lvl="1" marL="914400" rtl="0" algn="l">
              <a:spcBef>
                <a:spcPts val="0"/>
              </a:spcBef>
              <a:spcAft>
                <a:spcPts val="0"/>
              </a:spcAft>
              <a:buClr>
                <a:schemeClr val="dk2"/>
              </a:buClr>
              <a:buSzPts val="1700"/>
              <a:buFont typeface="Nunito"/>
              <a:buChar char="○"/>
            </a:pPr>
            <a:r>
              <a:rPr lang="en" sz="1700">
                <a:solidFill>
                  <a:schemeClr val="dk2"/>
                </a:solidFill>
                <a:latin typeface="Nunito"/>
                <a:ea typeface="Nunito"/>
                <a:cs typeface="Nunito"/>
                <a:sym typeface="Nunito"/>
              </a:rPr>
              <a:t>Guardian E</a:t>
            </a:r>
            <a:r>
              <a:rPr lang="en" sz="1700">
                <a:solidFill>
                  <a:srgbClr val="323232"/>
                </a:solidFill>
                <a:latin typeface="Nunito"/>
                <a:ea typeface="Nunito"/>
                <a:cs typeface="Nunito"/>
                <a:sym typeface="Nunito"/>
              </a:rPr>
              <a:t>ngagement</a:t>
            </a:r>
            <a:endParaRPr sz="1700">
              <a:solidFill>
                <a:srgbClr val="323232"/>
              </a:solidFill>
              <a:latin typeface="Nunito"/>
              <a:ea typeface="Nunito"/>
              <a:cs typeface="Nunito"/>
              <a:sym typeface="Nunito"/>
            </a:endParaRPr>
          </a:p>
          <a:p>
            <a:pPr indent="-336550" lvl="1" marL="914400" rtl="0" algn="l">
              <a:spcBef>
                <a:spcPts val="0"/>
              </a:spcBef>
              <a:spcAft>
                <a:spcPts val="0"/>
              </a:spcAft>
              <a:buClr>
                <a:srgbClr val="323232"/>
              </a:buClr>
              <a:buSzPts val="1700"/>
              <a:buFont typeface="Nunito"/>
              <a:buChar char="○"/>
            </a:pPr>
            <a:r>
              <a:rPr lang="en" sz="1700">
                <a:solidFill>
                  <a:srgbClr val="323232"/>
                </a:solidFill>
                <a:latin typeface="Nunito"/>
                <a:ea typeface="Nunito"/>
                <a:cs typeface="Nunito"/>
                <a:sym typeface="Nunito"/>
              </a:rPr>
              <a:t>Access to learning and intellectual disability assessment and diagnosis</a:t>
            </a:r>
            <a:endParaRPr sz="1700">
              <a:solidFill>
                <a:srgbClr val="323232"/>
              </a:solidFill>
              <a:latin typeface="Nunito"/>
              <a:ea typeface="Nunito"/>
              <a:cs typeface="Nunito"/>
              <a:sym typeface="Nunito"/>
            </a:endParaRPr>
          </a:p>
          <a:p>
            <a:pPr indent="0" lvl="0" marL="914400" rtl="0" algn="l">
              <a:spcBef>
                <a:spcPts val="0"/>
              </a:spcBef>
              <a:spcAft>
                <a:spcPts val="0"/>
              </a:spcAft>
              <a:buNone/>
            </a:pPr>
            <a:r>
              <a:t/>
            </a:r>
            <a:endParaRPr sz="1700">
              <a:solidFill>
                <a:srgbClr val="323232"/>
              </a:solidFill>
              <a:latin typeface="Nunito"/>
              <a:ea typeface="Nunito"/>
              <a:cs typeface="Nunito"/>
              <a:sym typeface="Nunito"/>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352" name="Shape 352"/>
        <p:cNvGrpSpPr/>
        <p:nvPr/>
      </p:nvGrpSpPr>
      <p:grpSpPr>
        <a:xfrm>
          <a:off x="0" y="0"/>
          <a:ext cx="0" cy="0"/>
          <a:chOff x="0" y="0"/>
          <a:chExt cx="0" cy="0"/>
        </a:xfrm>
      </p:grpSpPr>
      <p:sp>
        <p:nvSpPr>
          <p:cNvPr id="353" name="Google Shape;353;p25"/>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Refutations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solidFill>
      </p:bgPr>
    </p:bg>
    <p:spTree>
      <p:nvGrpSpPr>
        <p:cNvPr id="357" name="Shape 357"/>
        <p:cNvGrpSpPr/>
        <p:nvPr/>
      </p:nvGrpSpPr>
      <p:grpSpPr>
        <a:xfrm>
          <a:off x="0" y="0"/>
          <a:ext cx="0" cy="0"/>
          <a:chOff x="0" y="0"/>
          <a:chExt cx="0" cy="0"/>
        </a:xfrm>
      </p:grpSpPr>
      <p:sp>
        <p:nvSpPr>
          <p:cNvPr id="358" name="Google Shape;358;p26"/>
          <p:cNvSpPr txBox="1"/>
          <p:nvPr/>
        </p:nvSpPr>
        <p:spPr>
          <a:xfrm>
            <a:off x="5871975" y="0"/>
            <a:ext cx="3142500" cy="732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700">
                <a:solidFill>
                  <a:schemeClr val="dk2"/>
                </a:solidFill>
                <a:latin typeface="Nunito"/>
                <a:ea typeface="Nunito"/>
                <a:cs typeface="Nunito"/>
                <a:sym typeface="Nunito"/>
              </a:rPr>
              <a:t>“Forest School”</a:t>
            </a:r>
            <a:endParaRPr b="1" sz="2700">
              <a:solidFill>
                <a:schemeClr val="dk2"/>
              </a:solidFill>
              <a:latin typeface="Nunito"/>
              <a:ea typeface="Nunito"/>
              <a:cs typeface="Nunito"/>
              <a:sym typeface="Nunito"/>
            </a:endParaRPr>
          </a:p>
        </p:txBody>
      </p:sp>
      <p:sp>
        <p:nvSpPr>
          <p:cNvPr id="359" name="Google Shape;359;p26"/>
          <p:cNvSpPr txBox="1"/>
          <p:nvPr/>
        </p:nvSpPr>
        <p:spPr>
          <a:xfrm>
            <a:off x="295775" y="885500"/>
            <a:ext cx="3672300" cy="2824800"/>
          </a:xfrm>
          <a:prstGeom prst="rect">
            <a:avLst/>
          </a:prstGeom>
          <a:noFill/>
          <a:ln>
            <a:noFill/>
          </a:ln>
        </p:spPr>
        <p:txBody>
          <a:bodyPr anchorCtr="0" anchor="t" bIns="91425" lIns="91425" spcFirstLastPara="1" rIns="91425" wrap="square" tIns="91425">
            <a:noAutofit/>
          </a:bodyPr>
          <a:lstStyle/>
          <a:p>
            <a:pPr indent="-361950" lvl="0" marL="457200" rtl="0" algn="l">
              <a:spcBef>
                <a:spcPts val="0"/>
              </a:spcBef>
              <a:spcAft>
                <a:spcPts val="0"/>
              </a:spcAft>
              <a:buSzPts val="2100"/>
              <a:buFont typeface="Playfair Display"/>
              <a:buChar char="●"/>
            </a:pPr>
            <a:r>
              <a:rPr lang="en" sz="2100">
                <a:latin typeface="Playfair Display"/>
                <a:ea typeface="Playfair Display"/>
                <a:cs typeface="Playfair Display"/>
                <a:sym typeface="Playfair Display"/>
              </a:rPr>
              <a:t>Student-led</a:t>
            </a:r>
            <a:endParaRPr sz="2100">
              <a:latin typeface="Playfair Display"/>
              <a:ea typeface="Playfair Display"/>
              <a:cs typeface="Playfair Display"/>
              <a:sym typeface="Playfair Display"/>
            </a:endParaRPr>
          </a:p>
          <a:p>
            <a:pPr indent="-361950" lvl="0" marL="457200" rtl="0" algn="l">
              <a:spcBef>
                <a:spcPts val="0"/>
              </a:spcBef>
              <a:spcAft>
                <a:spcPts val="0"/>
              </a:spcAft>
              <a:buSzPts val="2100"/>
              <a:buFont typeface="Playfair Display"/>
              <a:buChar char="●"/>
            </a:pPr>
            <a:r>
              <a:rPr lang="en" sz="2100">
                <a:latin typeface="Playfair Display"/>
                <a:ea typeface="Playfair Display"/>
                <a:cs typeface="Playfair Display"/>
                <a:sym typeface="Playfair Display"/>
              </a:rPr>
              <a:t>Inquiry-based</a:t>
            </a:r>
            <a:endParaRPr sz="2100">
              <a:latin typeface="Playfair Display"/>
              <a:ea typeface="Playfair Display"/>
              <a:cs typeface="Playfair Display"/>
              <a:sym typeface="Playfair Display"/>
            </a:endParaRPr>
          </a:p>
          <a:p>
            <a:pPr indent="-361950" lvl="0" marL="457200" rtl="0" algn="l">
              <a:spcBef>
                <a:spcPts val="0"/>
              </a:spcBef>
              <a:spcAft>
                <a:spcPts val="0"/>
              </a:spcAft>
              <a:buSzPts val="2100"/>
              <a:buFont typeface="Playfair Display"/>
              <a:buChar char="●"/>
            </a:pPr>
            <a:r>
              <a:rPr lang="en" sz="2100">
                <a:latin typeface="Playfair Display"/>
                <a:ea typeface="Playfair Display"/>
                <a:cs typeface="Playfair Display"/>
                <a:sym typeface="Playfair Display"/>
              </a:rPr>
              <a:t>Test-free</a:t>
            </a:r>
            <a:endParaRPr sz="2100">
              <a:latin typeface="Playfair Display"/>
              <a:ea typeface="Playfair Display"/>
              <a:cs typeface="Playfair Display"/>
              <a:sym typeface="Playfair Display"/>
            </a:endParaRPr>
          </a:p>
          <a:p>
            <a:pPr indent="-361950" lvl="0" marL="457200" rtl="0" algn="l">
              <a:spcBef>
                <a:spcPts val="0"/>
              </a:spcBef>
              <a:spcAft>
                <a:spcPts val="0"/>
              </a:spcAft>
              <a:buSzPts val="2100"/>
              <a:buFont typeface="Playfair Display"/>
              <a:buChar char="●"/>
            </a:pPr>
            <a:r>
              <a:rPr lang="en" sz="2100">
                <a:latin typeface="Playfair Display"/>
                <a:ea typeface="Playfair Display"/>
                <a:cs typeface="Playfair Display"/>
                <a:sym typeface="Playfair Display"/>
              </a:rPr>
              <a:t>No-grades</a:t>
            </a:r>
            <a:endParaRPr sz="2100">
              <a:latin typeface="Playfair Display"/>
              <a:ea typeface="Playfair Display"/>
              <a:cs typeface="Playfair Display"/>
              <a:sym typeface="Playfair Display"/>
            </a:endParaRPr>
          </a:p>
          <a:p>
            <a:pPr indent="-361950" lvl="0" marL="457200" rtl="0" algn="l">
              <a:spcBef>
                <a:spcPts val="0"/>
              </a:spcBef>
              <a:spcAft>
                <a:spcPts val="0"/>
              </a:spcAft>
              <a:buSzPts val="2100"/>
              <a:buFont typeface="Playfair Display"/>
              <a:buChar char="●"/>
            </a:pPr>
            <a:r>
              <a:rPr lang="en" sz="2100">
                <a:latin typeface="Playfair Display"/>
                <a:ea typeface="Playfair Display"/>
                <a:cs typeface="Playfair Display"/>
                <a:sym typeface="Playfair Display"/>
              </a:rPr>
              <a:t>Guided and Unguided play</a:t>
            </a:r>
            <a:endParaRPr sz="2100">
              <a:latin typeface="Playfair Display"/>
              <a:ea typeface="Playfair Display"/>
              <a:cs typeface="Playfair Display"/>
              <a:sym typeface="Playfair Display"/>
            </a:endParaRPr>
          </a:p>
          <a:p>
            <a:pPr indent="-361950" lvl="0" marL="457200" rtl="0" algn="l">
              <a:spcBef>
                <a:spcPts val="0"/>
              </a:spcBef>
              <a:spcAft>
                <a:spcPts val="0"/>
              </a:spcAft>
              <a:buSzPts val="2100"/>
              <a:buFont typeface="Playfair Display"/>
              <a:buChar char="●"/>
            </a:pPr>
            <a:r>
              <a:rPr lang="en" sz="2100">
                <a:latin typeface="Playfair Display"/>
                <a:ea typeface="Playfair Display"/>
                <a:cs typeface="Playfair Display"/>
                <a:sym typeface="Playfair Display"/>
              </a:rPr>
              <a:t>Multiple Intelligence Theory</a:t>
            </a:r>
            <a:endParaRPr sz="1300">
              <a:solidFill>
                <a:schemeClr val="dk2"/>
              </a:solidFill>
              <a:latin typeface="Nunito"/>
              <a:ea typeface="Nunito"/>
              <a:cs typeface="Nunito"/>
              <a:sym typeface="Nunito"/>
            </a:endParaRPr>
          </a:p>
        </p:txBody>
      </p:sp>
      <p:sp>
        <p:nvSpPr>
          <p:cNvPr id="360" name="Google Shape;360;p26"/>
          <p:cNvSpPr txBox="1"/>
          <p:nvPr/>
        </p:nvSpPr>
        <p:spPr>
          <a:xfrm>
            <a:off x="342875" y="3569075"/>
            <a:ext cx="3578100" cy="1412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900">
                <a:latin typeface="Playfair Display"/>
                <a:ea typeface="Playfair Display"/>
                <a:cs typeface="Playfair Display"/>
                <a:sym typeface="Playfair Display"/>
              </a:rPr>
              <a:t>“</a:t>
            </a:r>
            <a:r>
              <a:rPr lang="en" sz="1900">
                <a:solidFill>
                  <a:srgbClr val="121212"/>
                </a:solidFill>
                <a:latin typeface="Playfair Display"/>
                <a:ea typeface="Playfair Display"/>
                <a:cs typeface="Playfair Display"/>
                <a:sym typeface="Playfair Display"/>
              </a:rPr>
              <a:t> …children being guided by their own curiosity rather than completing tasks set by the teacher.” (Lightfoot, 2019)</a:t>
            </a:r>
            <a:endParaRPr sz="1300">
              <a:solidFill>
                <a:schemeClr val="dk2"/>
              </a:solidFill>
              <a:latin typeface="Nunito"/>
              <a:ea typeface="Nunito"/>
              <a:cs typeface="Nunito"/>
              <a:sym typeface="Nunito"/>
            </a:endParaRPr>
          </a:p>
        </p:txBody>
      </p:sp>
      <p:sp>
        <p:nvSpPr>
          <p:cNvPr id="361" name="Google Shape;361;p26"/>
          <p:cNvSpPr txBox="1"/>
          <p:nvPr/>
        </p:nvSpPr>
        <p:spPr>
          <a:xfrm>
            <a:off x="3791475" y="885500"/>
            <a:ext cx="5223000" cy="4331400"/>
          </a:xfrm>
          <a:prstGeom prst="rect">
            <a:avLst/>
          </a:prstGeom>
          <a:noFill/>
          <a:ln>
            <a:noFill/>
          </a:ln>
        </p:spPr>
        <p:txBody>
          <a:bodyPr anchorCtr="0" anchor="t" bIns="91425" lIns="91425" spcFirstLastPara="1" rIns="91425" wrap="square" tIns="91425">
            <a:noAutofit/>
          </a:bodyPr>
          <a:lstStyle/>
          <a:p>
            <a:pPr indent="-342900" lvl="0" marL="457200" rtl="0" algn="l">
              <a:lnSpc>
                <a:spcPct val="125000"/>
              </a:lnSpc>
              <a:spcBef>
                <a:spcPts val="0"/>
              </a:spcBef>
              <a:spcAft>
                <a:spcPts val="0"/>
              </a:spcAft>
              <a:buSzPts val="1800"/>
              <a:buFont typeface="Playfair Display"/>
              <a:buChar char="●"/>
            </a:pPr>
            <a:r>
              <a:rPr lang="en" sz="1800">
                <a:latin typeface="Playfair Display"/>
                <a:ea typeface="Playfair Display"/>
                <a:cs typeface="Playfair Display"/>
                <a:sym typeface="Playfair Display"/>
              </a:rPr>
              <a:t>Scandinavian or the new scientific approach to education. </a:t>
            </a:r>
            <a:endParaRPr sz="1800">
              <a:latin typeface="Playfair Display"/>
              <a:ea typeface="Playfair Display"/>
              <a:cs typeface="Playfair Display"/>
              <a:sym typeface="Playfair Display"/>
            </a:endParaRPr>
          </a:p>
          <a:p>
            <a:pPr indent="-342900" lvl="0" marL="457200" rtl="0" algn="l">
              <a:lnSpc>
                <a:spcPct val="125000"/>
              </a:lnSpc>
              <a:spcBef>
                <a:spcPts val="0"/>
              </a:spcBef>
              <a:spcAft>
                <a:spcPts val="0"/>
              </a:spcAft>
              <a:buSzPts val="1800"/>
              <a:buFont typeface="Playfair Display"/>
              <a:buChar char="●"/>
            </a:pPr>
            <a:r>
              <a:rPr lang="en" sz="1800">
                <a:latin typeface="Playfair Display"/>
                <a:ea typeface="Playfair Display"/>
                <a:cs typeface="Playfair Display"/>
                <a:sym typeface="Playfair Display"/>
              </a:rPr>
              <a:t>Science supporting outdoor education is  often paired with the pedagogical approaches to the left. </a:t>
            </a:r>
            <a:endParaRPr sz="1800">
              <a:latin typeface="Playfair Display"/>
              <a:ea typeface="Playfair Display"/>
              <a:cs typeface="Playfair Display"/>
              <a:sym typeface="Playfair Display"/>
            </a:endParaRPr>
          </a:p>
          <a:p>
            <a:pPr indent="-342900" lvl="0" marL="457200" rtl="0" algn="l">
              <a:lnSpc>
                <a:spcPct val="125000"/>
              </a:lnSpc>
              <a:spcBef>
                <a:spcPts val="0"/>
              </a:spcBef>
              <a:spcAft>
                <a:spcPts val="0"/>
              </a:spcAft>
              <a:buSzPts val="1800"/>
              <a:buFont typeface="Playfair Display"/>
              <a:buChar char="●"/>
            </a:pPr>
            <a:r>
              <a:rPr lang="en" sz="1800">
                <a:latin typeface="Playfair Display"/>
                <a:ea typeface="Playfair Display"/>
                <a:cs typeface="Playfair Display"/>
                <a:sym typeface="Playfair Display"/>
              </a:rPr>
              <a:t>For these reasons I avoid using the term forest school and instead combine the scientific benefits of learning and playing outside with teaching practices that are consistent with current science on how kids learn best. </a:t>
            </a:r>
            <a:endParaRPr sz="1800">
              <a:latin typeface="Playfair Display"/>
              <a:ea typeface="Playfair Display"/>
              <a:cs typeface="Playfair Display"/>
              <a:sym typeface="Playfair Display"/>
            </a:endParaRPr>
          </a:p>
          <a:p>
            <a:pPr indent="0" lvl="0" marL="0" rtl="0" algn="l">
              <a:spcBef>
                <a:spcPts val="0"/>
              </a:spcBef>
              <a:spcAft>
                <a:spcPts val="0"/>
              </a:spcAft>
              <a:buNone/>
            </a:pPr>
            <a:r>
              <a:t/>
            </a:r>
            <a:endParaRPr sz="1300">
              <a:solidFill>
                <a:schemeClr val="dk2"/>
              </a:solidFill>
              <a:latin typeface="Nunito"/>
              <a:ea typeface="Nunito"/>
              <a:cs typeface="Nunito"/>
              <a:sym typeface="Nunito"/>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solidFill>
      </p:bgPr>
    </p:bg>
    <p:spTree>
      <p:nvGrpSpPr>
        <p:cNvPr id="365" name="Shape 365"/>
        <p:cNvGrpSpPr/>
        <p:nvPr/>
      </p:nvGrpSpPr>
      <p:grpSpPr>
        <a:xfrm>
          <a:off x="0" y="0"/>
          <a:ext cx="0" cy="0"/>
          <a:chOff x="0" y="0"/>
          <a:chExt cx="0" cy="0"/>
        </a:xfrm>
      </p:grpSpPr>
      <p:sp>
        <p:nvSpPr>
          <p:cNvPr id="366" name="Google Shape;366;p27"/>
          <p:cNvSpPr txBox="1"/>
          <p:nvPr>
            <p:ph idx="4294967295" type="title"/>
          </p:nvPr>
        </p:nvSpPr>
        <p:spPr>
          <a:xfrm>
            <a:off x="4687100" y="77425"/>
            <a:ext cx="4408200" cy="5727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SzPts val="990"/>
              <a:buNone/>
            </a:pPr>
            <a:r>
              <a:rPr lang="en" sz="2120"/>
              <a:t>3 main arguments against outdoor education</a:t>
            </a:r>
            <a:endParaRPr sz="2120"/>
          </a:p>
        </p:txBody>
      </p:sp>
      <p:sp>
        <p:nvSpPr>
          <p:cNvPr id="367" name="Google Shape;367;p27"/>
          <p:cNvSpPr txBox="1"/>
          <p:nvPr>
            <p:ph idx="4294967295" type="body"/>
          </p:nvPr>
        </p:nvSpPr>
        <p:spPr>
          <a:xfrm>
            <a:off x="311700" y="179425"/>
            <a:ext cx="4408200" cy="51435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AutoNum type="arabicPeriod"/>
            </a:pPr>
            <a:r>
              <a:rPr b="1" lang="en"/>
              <a:t>Hygiene / Exposure to dirt</a:t>
            </a:r>
            <a:endParaRPr b="1"/>
          </a:p>
          <a:p>
            <a:pPr indent="-311150" lvl="0" marL="457200" rtl="0" algn="l">
              <a:spcBef>
                <a:spcPts val="0"/>
              </a:spcBef>
              <a:spcAft>
                <a:spcPts val="0"/>
              </a:spcAft>
              <a:buSzPts val="1300"/>
              <a:buChar char="-"/>
            </a:pPr>
            <a:r>
              <a:rPr lang="en"/>
              <a:t>Playing in the dirt has many </a:t>
            </a:r>
            <a:r>
              <a:rPr lang="en"/>
              <a:t>benefit</a:t>
            </a:r>
            <a:r>
              <a:rPr lang="en"/>
              <a:t> </a:t>
            </a:r>
            <a:endParaRPr/>
          </a:p>
          <a:p>
            <a:pPr indent="-311150" lvl="0" marL="457200" rtl="0" algn="l">
              <a:spcBef>
                <a:spcPts val="0"/>
              </a:spcBef>
              <a:spcAft>
                <a:spcPts val="0"/>
              </a:spcAft>
              <a:buSzPts val="1300"/>
              <a:buChar char="-"/>
            </a:pPr>
            <a:r>
              <a:rPr lang="en"/>
              <a:t>“</a:t>
            </a:r>
            <a:r>
              <a:rPr lang="en"/>
              <a:t>Children raised in an ultraclean environment are not being exposed to organisms that help them develop appropriate immune regulatory circuits.” Dr. Weinstock (National Wildlife Federation, 2012)</a:t>
            </a:r>
            <a:endParaRPr/>
          </a:p>
          <a:p>
            <a:pPr indent="-311150" lvl="0" marL="457200" rtl="0" algn="l">
              <a:spcBef>
                <a:spcPts val="0"/>
              </a:spcBef>
              <a:spcAft>
                <a:spcPts val="0"/>
              </a:spcAft>
              <a:buSzPts val="1300"/>
              <a:buChar char="-"/>
            </a:pPr>
            <a:r>
              <a:rPr lang="en"/>
              <a:t>Wash hands before meal time, hand sanitizer for snack and bathroom breaks.</a:t>
            </a:r>
            <a:endParaRPr/>
          </a:p>
          <a:p>
            <a:pPr indent="-311150" lvl="0" marL="457200" rtl="0" algn="l">
              <a:spcBef>
                <a:spcPts val="0"/>
              </a:spcBef>
              <a:spcAft>
                <a:spcPts val="0"/>
              </a:spcAft>
              <a:buSzPts val="1300"/>
              <a:buChar char="-"/>
            </a:pPr>
            <a:r>
              <a:t/>
            </a:r>
            <a:endParaRPr/>
          </a:p>
          <a:p>
            <a:pPr indent="-311150" lvl="0" marL="457200" rtl="0" algn="l">
              <a:spcBef>
                <a:spcPts val="0"/>
              </a:spcBef>
              <a:spcAft>
                <a:spcPts val="0"/>
              </a:spcAft>
              <a:buSzPts val="1300"/>
              <a:buAutoNum type="arabicPeriod"/>
            </a:pPr>
            <a:r>
              <a:rPr b="1" lang="en"/>
              <a:t>Weather</a:t>
            </a:r>
            <a:endParaRPr b="1"/>
          </a:p>
          <a:p>
            <a:pPr indent="-311150" lvl="0" marL="457200" rtl="0" algn="l">
              <a:spcBef>
                <a:spcPts val="0"/>
              </a:spcBef>
              <a:spcAft>
                <a:spcPts val="0"/>
              </a:spcAft>
              <a:buSzPts val="1300"/>
              <a:buChar char="-"/>
            </a:pPr>
            <a:r>
              <a:rPr lang="en"/>
              <a:t>School will provide rainsuites for all students. </a:t>
            </a:r>
            <a:endParaRPr/>
          </a:p>
          <a:p>
            <a:pPr indent="-311150" lvl="0" marL="457200" rtl="0" algn="l">
              <a:spcBef>
                <a:spcPts val="0"/>
              </a:spcBef>
              <a:spcAft>
                <a:spcPts val="0"/>
              </a:spcAft>
              <a:buSzPts val="1300"/>
              <a:buChar char="-"/>
            </a:pPr>
            <a:r>
              <a:rPr lang="en"/>
              <a:t>There will be a covered area outside with possibility of fire</a:t>
            </a:r>
            <a:endParaRPr/>
          </a:p>
          <a:p>
            <a:pPr indent="-311150" lvl="0" marL="457200" rtl="0" algn="l">
              <a:spcBef>
                <a:spcPts val="0"/>
              </a:spcBef>
              <a:spcAft>
                <a:spcPts val="0"/>
              </a:spcAft>
              <a:buSzPts val="1300"/>
              <a:buChar char="-"/>
            </a:pPr>
            <a:r>
              <a:rPr lang="en"/>
              <a:t>Generally meals will be indoors allowing time to change into dry clothes.</a:t>
            </a:r>
            <a:endParaRPr/>
          </a:p>
          <a:p>
            <a:pPr indent="-311150" lvl="0" marL="457200" rtl="0" algn="l">
              <a:spcBef>
                <a:spcPts val="0"/>
              </a:spcBef>
              <a:spcAft>
                <a:spcPts val="0"/>
              </a:spcAft>
              <a:buSzPts val="1300"/>
              <a:buChar char="-"/>
            </a:pPr>
            <a:r>
              <a:rPr lang="en"/>
              <a:t>Extra layers and mittens available to students</a:t>
            </a:r>
            <a:endParaRPr/>
          </a:p>
          <a:p>
            <a:pPr indent="-311150" lvl="0" marL="457200" rtl="0" algn="l">
              <a:spcBef>
                <a:spcPts val="0"/>
              </a:spcBef>
              <a:spcAft>
                <a:spcPts val="0"/>
              </a:spcAft>
              <a:buSzPts val="1300"/>
              <a:buChar char="-"/>
            </a:pPr>
            <a:r>
              <a:rPr lang="en"/>
              <a:t>Explicitly teaching students how to dress for the weather</a:t>
            </a:r>
            <a:endParaRPr/>
          </a:p>
          <a:p>
            <a:pPr indent="-311150" lvl="0" marL="457200" rtl="0" algn="l">
              <a:spcBef>
                <a:spcPts val="0"/>
              </a:spcBef>
              <a:spcAft>
                <a:spcPts val="0"/>
              </a:spcAft>
              <a:buSzPts val="1300"/>
              <a:buChar char="-"/>
            </a:pPr>
            <a:r>
              <a:rPr lang="en"/>
              <a:t>Students adapt</a:t>
            </a:r>
            <a:endParaRPr/>
          </a:p>
          <a:p>
            <a:pPr indent="-311150" lvl="0" marL="457200" rtl="0" algn="l">
              <a:spcBef>
                <a:spcPts val="0"/>
              </a:spcBef>
              <a:spcAft>
                <a:spcPts val="0"/>
              </a:spcAft>
              <a:buSzPts val="1300"/>
              <a:buChar char="-"/>
            </a:pPr>
            <a:r>
              <a:rPr lang="en"/>
              <a:t>Flexible lesson plans</a:t>
            </a:r>
            <a:endParaRPr/>
          </a:p>
        </p:txBody>
      </p:sp>
      <p:sp>
        <p:nvSpPr>
          <p:cNvPr id="368" name="Google Shape;368;p27"/>
          <p:cNvSpPr txBox="1"/>
          <p:nvPr>
            <p:ph idx="4294967295" type="body"/>
          </p:nvPr>
        </p:nvSpPr>
        <p:spPr>
          <a:xfrm>
            <a:off x="4891250" y="1082700"/>
            <a:ext cx="3999900" cy="40608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3. Integrating into standard schools</a:t>
            </a:r>
            <a:endParaRPr b="1"/>
          </a:p>
          <a:p>
            <a:pPr indent="-311150" lvl="0" marL="457200" rtl="0" algn="l">
              <a:spcBef>
                <a:spcPts val="1200"/>
              </a:spcBef>
              <a:spcAft>
                <a:spcPts val="0"/>
              </a:spcAft>
              <a:buSzPts val="1300"/>
              <a:buChar char="-"/>
            </a:pPr>
            <a:r>
              <a:rPr lang="en"/>
              <a:t>In grade 3 students will gradually start spending more time in the classroom</a:t>
            </a:r>
            <a:endParaRPr/>
          </a:p>
          <a:p>
            <a:pPr indent="-311150" lvl="0" marL="457200" rtl="0" algn="l">
              <a:spcBef>
                <a:spcPts val="0"/>
              </a:spcBef>
              <a:spcAft>
                <a:spcPts val="0"/>
              </a:spcAft>
              <a:buSzPts val="1300"/>
              <a:buChar char="-"/>
            </a:pPr>
            <a:r>
              <a:rPr lang="en"/>
              <a:t>Likely most students will enter into NAGK where there is considerably more time spent outside then what I see in public schools.</a:t>
            </a:r>
            <a:endParaRPr b="1"/>
          </a:p>
          <a:p>
            <a:pPr indent="-311150" lvl="0" marL="457200" rtl="0" algn="l">
              <a:spcBef>
                <a:spcPts val="0"/>
              </a:spcBef>
              <a:spcAft>
                <a:spcPts val="0"/>
              </a:spcAft>
              <a:buSzPts val="1300"/>
              <a:buChar char="-"/>
            </a:pPr>
            <a:r>
              <a:rPr lang="en"/>
              <a:t>In grade 3 students will be told that next year they will be spending more time inside</a:t>
            </a:r>
            <a:endParaRPr/>
          </a:p>
          <a:p>
            <a:pPr indent="-311150" lvl="0" marL="457200" rtl="0" algn="l">
              <a:spcBef>
                <a:spcPts val="0"/>
              </a:spcBef>
              <a:spcAft>
                <a:spcPts val="0"/>
              </a:spcAft>
              <a:buSzPts val="1300"/>
              <a:buChar char="-"/>
            </a:pPr>
            <a:r>
              <a:rPr lang="en"/>
              <a:t>As for curriculum students should have all the necessary skills and knowledge to enter into grade 4.  </a:t>
            </a:r>
            <a:endParaRPr/>
          </a:p>
          <a:p>
            <a:pPr indent="-311150" lvl="0" marL="457200" rtl="0" algn="l">
              <a:spcBef>
                <a:spcPts val="0"/>
              </a:spcBef>
              <a:spcAft>
                <a:spcPts val="0"/>
              </a:spcAft>
              <a:buSzPts val="1300"/>
              <a:buChar char="-"/>
            </a:pPr>
            <a:r>
              <a:rPr lang="en"/>
              <a:t>Students will be familiar with NAGK students and teachers during their time in k-3. </a:t>
            </a:r>
            <a:endParaRPr/>
          </a:p>
          <a:p>
            <a:pPr indent="-298450" lvl="1" marL="914400" rtl="0" algn="l">
              <a:spcBef>
                <a:spcPts val="0"/>
              </a:spcBef>
              <a:spcAft>
                <a:spcPts val="0"/>
              </a:spcAft>
              <a:buSzPts val="1100"/>
              <a:buChar char="-"/>
            </a:pPr>
            <a:r>
              <a:rPr lang="en"/>
              <a:t>Joining in school wide dance practices, harvesting field trips and cultural events.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solidFill>
      </p:bgPr>
    </p:bg>
    <p:spTree>
      <p:nvGrpSpPr>
        <p:cNvPr id="372" name="Shape 372"/>
        <p:cNvGrpSpPr/>
        <p:nvPr/>
      </p:nvGrpSpPr>
      <p:grpSpPr>
        <a:xfrm>
          <a:off x="0" y="0"/>
          <a:ext cx="0" cy="0"/>
          <a:chOff x="0" y="0"/>
          <a:chExt cx="0" cy="0"/>
        </a:xfrm>
      </p:grpSpPr>
      <p:sp>
        <p:nvSpPr>
          <p:cNvPr id="373" name="Google Shape;373;p28"/>
          <p:cNvSpPr txBox="1"/>
          <p:nvPr/>
        </p:nvSpPr>
        <p:spPr>
          <a:xfrm>
            <a:off x="166325" y="317000"/>
            <a:ext cx="4072500" cy="4617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latin typeface="Playfair Display"/>
                <a:ea typeface="Playfair Display"/>
                <a:cs typeface="Playfair Display"/>
                <a:sym typeface="Playfair Display"/>
              </a:rPr>
              <a:t>“Outdoor education is proven to reduce obesity and support climate education by fostering a more intimate relationship with the earth.” </a:t>
            </a:r>
            <a:r>
              <a:rPr lang="en">
                <a:latin typeface="Maven Pro"/>
                <a:ea typeface="Maven Pro"/>
                <a:cs typeface="Maven Pro"/>
                <a:sym typeface="Maven Pro"/>
              </a:rPr>
              <a:t>(Louv, 2013)</a:t>
            </a:r>
            <a:endParaRPr>
              <a:latin typeface="Maven Pro"/>
              <a:ea typeface="Maven Pro"/>
              <a:cs typeface="Maven Pro"/>
              <a:sym typeface="Maven Pro"/>
            </a:endParaRPr>
          </a:p>
          <a:p>
            <a:pPr indent="-317500" lvl="0" marL="457200" rtl="0" algn="l">
              <a:lnSpc>
                <a:spcPct val="115000"/>
              </a:lnSpc>
              <a:spcBef>
                <a:spcPts val="1200"/>
              </a:spcBef>
              <a:spcAft>
                <a:spcPts val="0"/>
              </a:spcAft>
              <a:buSzPts val="1400"/>
              <a:buFont typeface="Maven Pro"/>
              <a:buChar char="●"/>
            </a:pPr>
            <a:r>
              <a:rPr lang="en">
                <a:latin typeface="Maven Pro"/>
                <a:ea typeface="Maven Pro"/>
                <a:cs typeface="Maven Pro"/>
                <a:sym typeface="Maven Pro"/>
              </a:rPr>
              <a:t>Benefits the majority of students</a:t>
            </a:r>
            <a:endParaRPr>
              <a:latin typeface="Maven Pro"/>
              <a:ea typeface="Maven Pro"/>
              <a:cs typeface="Maven Pro"/>
              <a:sym typeface="Maven Pro"/>
            </a:endParaRPr>
          </a:p>
          <a:p>
            <a:pPr indent="-317500" lvl="0" marL="457200" rtl="0" algn="l">
              <a:lnSpc>
                <a:spcPct val="115000"/>
              </a:lnSpc>
              <a:spcBef>
                <a:spcPts val="0"/>
              </a:spcBef>
              <a:spcAft>
                <a:spcPts val="0"/>
              </a:spcAft>
              <a:buSzPts val="1400"/>
              <a:buFont typeface="Maven Pro"/>
              <a:buChar char="●"/>
            </a:pPr>
            <a:r>
              <a:rPr lang="en">
                <a:latin typeface="Maven Pro"/>
                <a:ea typeface="Maven Pro"/>
                <a:cs typeface="Maven Pro"/>
                <a:sym typeface="Maven Pro"/>
              </a:rPr>
              <a:t>Greatest positive long-term impact on students who are at risk for behavioral and emotional problems. (Fiskum &amp; Jacobsen, 2012)</a:t>
            </a:r>
            <a:endParaRPr>
              <a:latin typeface="Maven Pro"/>
              <a:ea typeface="Maven Pro"/>
              <a:cs typeface="Maven Pro"/>
              <a:sym typeface="Maven Pro"/>
            </a:endParaRPr>
          </a:p>
          <a:p>
            <a:pPr indent="-317500" lvl="0" marL="457200" rtl="0" algn="l">
              <a:lnSpc>
                <a:spcPct val="115000"/>
              </a:lnSpc>
              <a:spcBef>
                <a:spcPts val="0"/>
              </a:spcBef>
              <a:spcAft>
                <a:spcPts val="0"/>
              </a:spcAft>
              <a:buSzPts val="1400"/>
              <a:buFont typeface="Maven Pro"/>
              <a:buChar char="●"/>
            </a:pPr>
            <a:r>
              <a:rPr lang="en">
                <a:latin typeface="Maven Pro"/>
                <a:ea typeface="Maven Pro"/>
                <a:cs typeface="Maven Pro"/>
                <a:sym typeface="Maven Pro"/>
              </a:rPr>
              <a:t>Follows inclusive education practices</a:t>
            </a:r>
            <a:endParaRPr>
              <a:latin typeface="Maven Pro"/>
              <a:ea typeface="Maven Pro"/>
              <a:cs typeface="Maven Pro"/>
              <a:sym typeface="Maven Pro"/>
            </a:endParaRPr>
          </a:p>
          <a:p>
            <a:pPr indent="-317500" lvl="0" marL="457200" rtl="0" algn="l">
              <a:lnSpc>
                <a:spcPct val="115000"/>
              </a:lnSpc>
              <a:spcBef>
                <a:spcPts val="0"/>
              </a:spcBef>
              <a:spcAft>
                <a:spcPts val="0"/>
              </a:spcAft>
              <a:buSzPts val="1400"/>
              <a:buFont typeface="Maven Pro"/>
              <a:buChar char="●"/>
            </a:pPr>
            <a:r>
              <a:rPr lang="en">
                <a:latin typeface="Maven Pro"/>
                <a:ea typeface="Maven Pro"/>
                <a:cs typeface="Maven Pro"/>
                <a:sym typeface="Maven Pro"/>
              </a:rPr>
              <a:t>Produces student gains in social studies, science, language arts, and math.</a:t>
            </a:r>
            <a:endParaRPr>
              <a:latin typeface="Maven Pro"/>
              <a:ea typeface="Maven Pro"/>
              <a:cs typeface="Maven Pro"/>
              <a:sym typeface="Maven Pro"/>
            </a:endParaRPr>
          </a:p>
          <a:p>
            <a:pPr indent="-317500" lvl="0" marL="457200" rtl="0" algn="l">
              <a:lnSpc>
                <a:spcPct val="115000"/>
              </a:lnSpc>
              <a:spcBef>
                <a:spcPts val="0"/>
              </a:spcBef>
              <a:spcAft>
                <a:spcPts val="0"/>
              </a:spcAft>
              <a:buSzPts val="1400"/>
              <a:buFont typeface="Maven Pro"/>
              <a:buChar char="●"/>
            </a:pPr>
            <a:r>
              <a:rPr lang="en">
                <a:latin typeface="Maven Pro"/>
                <a:ea typeface="Maven Pro"/>
                <a:cs typeface="Maven Pro"/>
                <a:sym typeface="Maven Pro"/>
              </a:rPr>
              <a:t>Improves standardized test scores and grade-point averages</a:t>
            </a:r>
            <a:endParaRPr>
              <a:latin typeface="Maven Pro"/>
              <a:ea typeface="Maven Pro"/>
              <a:cs typeface="Maven Pro"/>
              <a:sym typeface="Maven Pro"/>
            </a:endParaRPr>
          </a:p>
          <a:p>
            <a:pPr indent="-317500" lvl="0" marL="457200" rtl="0" algn="l">
              <a:lnSpc>
                <a:spcPct val="115000"/>
              </a:lnSpc>
              <a:spcBef>
                <a:spcPts val="0"/>
              </a:spcBef>
              <a:spcAft>
                <a:spcPts val="0"/>
              </a:spcAft>
              <a:buSzPts val="1400"/>
              <a:buFont typeface="Maven Pro"/>
              <a:buChar char="●"/>
            </a:pPr>
            <a:r>
              <a:rPr lang="en">
                <a:latin typeface="Maven Pro"/>
                <a:ea typeface="Maven Pro"/>
                <a:cs typeface="Maven Pro"/>
                <a:sym typeface="Maven Pro"/>
              </a:rPr>
              <a:t>develops skills in problem-solving, and critical thinking, and decision making (Louv, 2013)</a:t>
            </a:r>
            <a:endParaRPr>
              <a:latin typeface="Maven Pro"/>
              <a:ea typeface="Maven Pro"/>
              <a:cs typeface="Maven Pro"/>
              <a:sym typeface="Maven Pro"/>
            </a:endParaRPr>
          </a:p>
          <a:p>
            <a:pPr indent="0" lvl="0" marL="0" rtl="0" algn="l">
              <a:lnSpc>
                <a:spcPct val="115000"/>
              </a:lnSpc>
              <a:spcBef>
                <a:spcPts val="1200"/>
              </a:spcBef>
              <a:spcAft>
                <a:spcPts val="0"/>
              </a:spcAft>
              <a:buNone/>
            </a:pPr>
            <a:r>
              <a:t/>
            </a:r>
            <a:endParaRPr>
              <a:latin typeface="Playfair Display"/>
              <a:ea typeface="Playfair Display"/>
              <a:cs typeface="Playfair Display"/>
              <a:sym typeface="Playfair Display"/>
            </a:endParaRPr>
          </a:p>
          <a:p>
            <a:pPr indent="0" lvl="0" marL="0" rtl="0" algn="l">
              <a:spcBef>
                <a:spcPts val="1200"/>
              </a:spcBef>
              <a:spcAft>
                <a:spcPts val="0"/>
              </a:spcAft>
              <a:buNone/>
            </a:pPr>
            <a:r>
              <a:t/>
            </a:r>
            <a:endParaRPr>
              <a:latin typeface="Playfair Display"/>
              <a:ea typeface="Playfair Display"/>
              <a:cs typeface="Playfair Display"/>
              <a:sym typeface="Playfair Display"/>
            </a:endParaRPr>
          </a:p>
          <a:p>
            <a:pPr indent="0" lvl="0" marL="0" rtl="0" algn="l">
              <a:spcBef>
                <a:spcPts val="0"/>
              </a:spcBef>
              <a:spcAft>
                <a:spcPts val="0"/>
              </a:spcAft>
              <a:buNone/>
            </a:pPr>
            <a:r>
              <a:t/>
            </a:r>
            <a:endParaRPr sz="1300">
              <a:solidFill>
                <a:schemeClr val="dk2"/>
              </a:solidFill>
              <a:latin typeface="Nunito"/>
              <a:ea typeface="Nunito"/>
              <a:cs typeface="Nunito"/>
              <a:sym typeface="Nunito"/>
            </a:endParaRPr>
          </a:p>
          <a:p>
            <a:pPr indent="0" lvl="0" marL="0" rtl="0" algn="l">
              <a:spcBef>
                <a:spcPts val="0"/>
              </a:spcBef>
              <a:spcAft>
                <a:spcPts val="0"/>
              </a:spcAft>
              <a:buNone/>
            </a:pPr>
            <a:r>
              <a:t/>
            </a:r>
            <a:endParaRPr sz="1300">
              <a:solidFill>
                <a:schemeClr val="dk2"/>
              </a:solidFill>
              <a:latin typeface="Nunito"/>
              <a:ea typeface="Nunito"/>
              <a:cs typeface="Nunito"/>
              <a:sym typeface="Nunito"/>
            </a:endParaRPr>
          </a:p>
        </p:txBody>
      </p:sp>
      <p:sp>
        <p:nvSpPr>
          <p:cNvPr id="374" name="Google Shape;374;p28"/>
          <p:cNvSpPr txBox="1"/>
          <p:nvPr/>
        </p:nvSpPr>
        <p:spPr>
          <a:xfrm>
            <a:off x="4238825" y="1317475"/>
            <a:ext cx="4825800" cy="4390200"/>
          </a:xfrm>
          <a:prstGeom prst="rect">
            <a:avLst/>
          </a:prstGeom>
          <a:noFill/>
          <a:ln>
            <a:noFill/>
          </a:ln>
        </p:spPr>
        <p:txBody>
          <a:bodyPr anchorCtr="0" anchor="t" bIns="91425" lIns="91425" spcFirstLastPara="1" rIns="91425" wrap="square" tIns="91425">
            <a:noAutofit/>
          </a:bodyPr>
          <a:lstStyle/>
          <a:p>
            <a:pPr indent="-330200" lvl="0" marL="457200" rtl="0" algn="l">
              <a:lnSpc>
                <a:spcPct val="115000"/>
              </a:lnSpc>
              <a:spcBef>
                <a:spcPts val="0"/>
              </a:spcBef>
              <a:spcAft>
                <a:spcPts val="0"/>
              </a:spcAft>
              <a:buSzPts val="1600"/>
              <a:buFont typeface="Maven Pro"/>
              <a:buChar char="●"/>
            </a:pPr>
            <a:r>
              <a:rPr lang="en" sz="1600">
                <a:latin typeface="Maven Pro"/>
                <a:ea typeface="Maven Pro"/>
                <a:cs typeface="Maven Pro"/>
                <a:sym typeface="Maven Pro"/>
              </a:rPr>
              <a:t>Helps</a:t>
            </a:r>
            <a:r>
              <a:rPr lang="en" sz="1600">
                <a:latin typeface="Maven Pro"/>
                <a:ea typeface="Maven Pro"/>
                <a:cs typeface="Maven Pro"/>
                <a:sym typeface="Maven Pro"/>
              </a:rPr>
              <a:t> students </a:t>
            </a:r>
            <a:r>
              <a:rPr lang="en" sz="1600">
                <a:solidFill>
                  <a:srgbClr val="333333"/>
                </a:solidFill>
                <a:latin typeface="Maven Pro"/>
                <a:ea typeface="Maven Pro"/>
                <a:cs typeface="Maven Pro"/>
                <a:sym typeface="Maven Pro"/>
              </a:rPr>
              <a:t>develop skills like:</a:t>
            </a:r>
            <a:endParaRPr sz="1600">
              <a:solidFill>
                <a:srgbClr val="333333"/>
              </a:solidFill>
              <a:latin typeface="Maven Pro"/>
              <a:ea typeface="Maven Pro"/>
              <a:cs typeface="Maven Pro"/>
              <a:sym typeface="Maven Pro"/>
            </a:endParaRPr>
          </a:p>
          <a:p>
            <a:pPr indent="-330200" lvl="0" marL="457200" rtl="0" algn="l">
              <a:lnSpc>
                <a:spcPct val="115000"/>
              </a:lnSpc>
              <a:spcBef>
                <a:spcPts val="0"/>
              </a:spcBef>
              <a:spcAft>
                <a:spcPts val="0"/>
              </a:spcAft>
              <a:buClr>
                <a:srgbClr val="333333"/>
              </a:buClr>
              <a:buSzPts val="1600"/>
              <a:buFont typeface="Maven Pro"/>
              <a:buChar char="●"/>
            </a:pPr>
            <a:r>
              <a:rPr lang="en" sz="1600">
                <a:solidFill>
                  <a:srgbClr val="333333"/>
                </a:solidFill>
                <a:latin typeface="Maven Pro"/>
                <a:ea typeface="Maven Pro"/>
                <a:cs typeface="Maven Pro"/>
                <a:sym typeface="Maven Pro"/>
              </a:rPr>
              <a:t>Self-regulation</a:t>
            </a:r>
            <a:endParaRPr sz="1600">
              <a:solidFill>
                <a:srgbClr val="333333"/>
              </a:solidFill>
              <a:latin typeface="Maven Pro"/>
              <a:ea typeface="Maven Pro"/>
              <a:cs typeface="Maven Pro"/>
              <a:sym typeface="Maven Pro"/>
            </a:endParaRPr>
          </a:p>
          <a:p>
            <a:pPr indent="-330200" lvl="0" marL="457200" rtl="0" algn="l">
              <a:lnSpc>
                <a:spcPct val="115000"/>
              </a:lnSpc>
              <a:spcBef>
                <a:spcPts val="0"/>
              </a:spcBef>
              <a:spcAft>
                <a:spcPts val="0"/>
              </a:spcAft>
              <a:buClr>
                <a:srgbClr val="333333"/>
              </a:buClr>
              <a:buSzPts val="1600"/>
              <a:buFont typeface="Maven Pro"/>
              <a:buChar char="●"/>
            </a:pPr>
            <a:r>
              <a:rPr lang="en" sz="1600">
                <a:solidFill>
                  <a:srgbClr val="333333"/>
                </a:solidFill>
                <a:latin typeface="Maven Pro"/>
                <a:ea typeface="Maven Pro"/>
                <a:cs typeface="Maven Pro"/>
                <a:sym typeface="Maven Pro"/>
              </a:rPr>
              <a:t>coping with and learning from failure</a:t>
            </a:r>
            <a:endParaRPr sz="1600">
              <a:solidFill>
                <a:srgbClr val="333333"/>
              </a:solidFill>
              <a:latin typeface="Maven Pro"/>
              <a:ea typeface="Maven Pro"/>
              <a:cs typeface="Maven Pro"/>
              <a:sym typeface="Maven Pro"/>
            </a:endParaRPr>
          </a:p>
          <a:p>
            <a:pPr indent="-330200" lvl="0" marL="457200" rtl="0" algn="l">
              <a:lnSpc>
                <a:spcPct val="115000"/>
              </a:lnSpc>
              <a:spcBef>
                <a:spcPts val="0"/>
              </a:spcBef>
              <a:spcAft>
                <a:spcPts val="0"/>
              </a:spcAft>
              <a:buClr>
                <a:srgbClr val="333333"/>
              </a:buClr>
              <a:buSzPts val="1600"/>
              <a:buFont typeface="Maven Pro"/>
              <a:buChar char="●"/>
            </a:pPr>
            <a:r>
              <a:rPr lang="en" sz="1600">
                <a:solidFill>
                  <a:srgbClr val="333333"/>
                </a:solidFill>
                <a:latin typeface="Maven Pro"/>
                <a:ea typeface="Maven Pro"/>
                <a:cs typeface="Maven Pro"/>
                <a:sym typeface="Maven Pro"/>
              </a:rPr>
              <a:t>building resilience gaining a sense of achievement</a:t>
            </a:r>
            <a:endParaRPr sz="1600">
              <a:solidFill>
                <a:srgbClr val="333333"/>
              </a:solidFill>
              <a:latin typeface="Maven Pro"/>
              <a:ea typeface="Maven Pro"/>
              <a:cs typeface="Maven Pro"/>
              <a:sym typeface="Maven Pro"/>
            </a:endParaRPr>
          </a:p>
          <a:p>
            <a:pPr indent="-330200" lvl="0" marL="457200" rtl="0" algn="l">
              <a:lnSpc>
                <a:spcPct val="115000"/>
              </a:lnSpc>
              <a:spcBef>
                <a:spcPts val="0"/>
              </a:spcBef>
              <a:spcAft>
                <a:spcPts val="0"/>
              </a:spcAft>
              <a:buClr>
                <a:srgbClr val="333333"/>
              </a:buClr>
              <a:buSzPts val="1600"/>
              <a:buFont typeface="Maven Pro"/>
              <a:buChar char="●"/>
            </a:pPr>
            <a:r>
              <a:rPr lang="en" sz="1600">
                <a:solidFill>
                  <a:srgbClr val="333333"/>
                </a:solidFill>
                <a:latin typeface="Maven Pro"/>
                <a:ea typeface="Maven Pro"/>
                <a:cs typeface="Maven Pro"/>
                <a:sym typeface="Maven Pro"/>
              </a:rPr>
              <a:t>increasing motivation and concentration.</a:t>
            </a:r>
            <a:endParaRPr sz="1600">
              <a:solidFill>
                <a:srgbClr val="333333"/>
              </a:solidFill>
              <a:latin typeface="Maven Pro"/>
              <a:ea typeface="Maven Pro"/>
              <a:cs typeface="Maven Pro"/>
              <a:sym typeface="Maven Pro"/>
            </a:endParaRPr>
          </a:p>
          <a:p>
            <a:pPr indent="0" lvl="0" marL="457200" rtl="0" algn="l">
              <a:lnSpc>
                <a:spcPct val="115000"/>
              </a:lnSpc>
              <a:spcBef>
                <a:spcPts val="1200"/>
              </a:spcBef>
              <a:spcAft>
                <a:spcPts val="0"/>
              </a:spcAft>
              <a:buNone/>
            </a:pPr>
            <a:r>
              <a:rPr lang="en" sz="1600">
                <a:solidFill>
                  <a:srgbClr val="333333"/>
                </a:solidFill>
                <a:latin typeface="Maven Pro"/>
                <a:ea typeface="Maven Pro"/>
                <a:cs typeface="Maven Pro"/>
                <a:sym typeface="Maven Pro"/>
              </a:rPr>
              <a:t> It improves: </a:t>
            </a:r>
            <a:endParaRPr sz="1600">
              <a:solidFill>
                <a:srgbClr val="333333"/>
              </a:solidFill>
              <a:latin typeface="Maven Pro"/>
              <a:ea typeface="Maven Pro"/>
              <a:cs typeface="Maven Pro"/>
              <a:sym typeface="Maven Pro"/>
            </a:endParaRPr>
          </a:p>
          <a:p>
            <a:pPr indent="-330200" lvl="0" marL="457200" rtl="0" algn="l">
              <a:lnSpc>
                <a:spcPct val="115000"/>
              </a:lnSpc>
              <a:spcBef>
                <a:spcPts val="1200"/>
              </a:spcBef>
              <a:spcAft>
                <a:spcPts val="0"/>
              </a:spcAft>
              <a:buClr>
                <a:srgbClr val="333333"/>
              </a:buClr>
              <a:buSzPts val="1600"/>
              <a:buFont typeface="Maven Pro"/>
              <a:buChar char="●"/>
            </a:pPr>
            <a:r>
              <a:rPr lang="en" sz="1600">
                <a:solidFill>
                  <a:srgbClr val="333333"/>
                </a:solidFill>
                <a:latin typeface="Maven Pro"/>
                <a:ea typeface="Maven Pro"/>
                <a:cs typeface="Maven Pro"/>
                <a:sym typeface="Maven Pro"/>
              </a:rPr>
              <a:t>Problem-solving</a:t>
            </a:r>
            <a:endParaRPr sz="1600">
              <a:solidFill>
                <a:srgbClr val="333333"/>
              </a:solidFill>
              <a:latin typeface="Maven Pro"/>
              <a:ea typeface="Maven Pro"/>
              <a:cs typeface="Maven Pro"/>
              <a:sym typeface="Maven Pro"/>
            </a:endParaRPr>
          </a:p>
          <a:p>
            <a:pPr indent="-330200" lvl="0" marL="457200" rtl="0" algn="l">
              <a:lnSpc>
                <a:spcPct val="115000"/>
              </a:lnSpc>
              <a:spcBef>
                <a:spcPts val="0"/>
              </a:spcBef>
              <a:spcAft>
                <a:spcPts val="0"/>
              </a:spcAft>
              <a:buClr>
                <a:srgbClr val="333333"/>
              </a:buClr>
              <a:buSzPts val="1600"/>
              <a:buFont typeface="Maven Pro"/>
              <a:buChar char="●"/>
            </a:pPr>
            <a:r>
              <a:rPr lang="en" sz="1600">
                <a:solidFill>
                  <a:srgbClr val="333333"/>
                </a:solidFill>
                <a:latin typeface="Maven Pro"/>
                <a:ea typeface="Maven Pro"/>
                <a:cs typeface="Maven Pro"/>
                <a:sym typeface="Maven Pro"/>
              </a:rPr>
              <a:t>overall well-being and mental health</a:t>
            </a:r>
            <a:endParaRPr sz="1600">
              <a:solidFill>
                <a:srgbClr val="333333"/>
              </a:solidFill>
              <a:latin typeface="Maven Pro"/>
              <a:ea typeface="Maven Pro"/>
              <a:cs typeface="Maven Pro"/>
              <a:sym typeface="Maven Pro"/>
            </a:endParaRPr>
          </a:p>
          <a:p>
            <a:pPr indent="-330200" lvl="0" marL="457200" rtl="0" algn="l">
              <a:lnSpc>
                <a:spcPct val="115000"/>
              </a:lnSpc>
              <a:spcBef>
                <a:spcPts val="0"/>
              </a:spcBef>
              <a:spcAft>
                <a:spcPts val="0"/>
              </a:spcAft>
              <a:buClr>
                <a:srgbClr val="333333"/>
              </a:buClr>
              <a:buSzPts val="1600"/>
              <a:buFont typeface="Maven Pro"/>
              <a:buChar char="●"/>
            </a:pPr>
            <a:r>
              <a:rPr lang="en" sz="1600">
                <a:solidFill>
                  <a:srgbClr val="333333"/>
                </a:solidFill>
                <a:latin typeface="Maven Pro"/>
                <a:ea typeface="Maven Pro"/>
                <a:cs typeface="Maven Pro"/>
                <a:sym typeface="Maven Pro"/>
              </a:rPr>
              <a:t>expands vocabulary and communication skills, empowers (Gwen, 2023)</a:t>
            </a:r>
            <a:endParaRPr sz="1700">
              <a:solidFill>
                <a:srgbClr val="333333"/>
              </a:solidFill>
              <a:highlight>
                <a:schemeClr val="lt1"/>
              </a:highlight>
            </a:endParaRPr>
          </a:p>
          <a:p>
            <a:pPr indent="0" lvl="0" marL="0" rtl="0" algn="l">
              <a:lnSpc>
                <a:spcPct val="115000"/>
              </a:lnSpc>
              <a:spcBef>
                <a:spcPts val="1200"/>
              </a:spcBef>
              <a:spcAft>
                <a:spcPts val="0"/>
              </a:spcAft>
              <a:buNone/>
            </a:pPr>
            <a:r>
              <a:t/>
            </a:r>
            <a:endParaRPr sz="1500">
              <a:solidFill>
                <a:srgbClr val="333333"/>
              </a:solidFill>
              <a:highlight>
                <a:schemeClr val="lt1"/>
              </a:highlight>
            </a:endParaRPr>
          </a:p>
          <a:p>
            <a:pPr indent="0" lvl="0" marL="0" rtl="0" algn="l">
              <a:spcBef>
                <a:spcPts val="1200"/>
              </a:spcBef>
              <a:spcAft>
                <a:spcPts val="0"/>
              </a:spcAft>
              <a:buNone/>
            </a:pPr>
            <a:r>
              <a:t/>
            </a:r>
            <a:endParaRPr sz="1300">
              <a:solidFill>
                <a:schemeClr val="dk2"/>
              </a:solidFill>
              <a:latin typeface="Nunito"/>
              <a:ea typeface="Nunito"/>
              <a:cs typeface="Nunito"/>
              <a:sym typeface="Nunito"/>
            </a:endParaRPr>
          </a:p>
        </p:txBody>
      </p:sp>
      <p:sp>
        <p:nvSpPr>
          <p:cNvPr id="375" name="Google Shape;375;p28"/>
          <p:cNvSpPr txBox="1"/>
          <p:nvPr/>
        </p:nvSpPr>
        <p:spPr>
          <a:xfrm>
            <a:off x="4992025" y="426500"/>
            <a:ext cx="3731100" cy="494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3100">
                <a:solidFill>
                  <a:schemeClr val="dk2"/>
                </a:solidFill>
                <a:latin typeface="Nunito"/>
                <a:ea typeface="Nunito"/>
                <a:cs typeface="Nunito"/>
                <a:sym typeface="Nunito"/>
              </a:rPr>
              <a:t>Outdoor Education</a:t>
            </a:r>
            <a:endParaRPr b="1" sz="3100">
              <a:solidFill>
                <a:schemeClr val="dk2"/>
              </a:solidFill>
              <a:latin typeface="Nunito"/>
              <a:ea typeface="Nunito"/>
              <a:cs typeface="Nunito"/>
              <a:sym typeface="Nunito"/>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solidFill>
      </p:bgPr>
    </p:bg>
    <p:spTree>
      <p:nvGrpSpPr>
        <p:cNvPr id="379" name="Shape 379"/>
        <p:cNvGrpSpPr/>
        <p:nvPr/>
      </p:nvGrpSpPr>
      <p:grpSpPr>
        <a:xfrm>
          <a:off x="0" y="0"/>
          <a:ext cx="0" cy="0"/>
          <a:chOff x="0" y="0"/>
          <a:chExt cx="0" cy="0"/>
        </a:xfrm>
      </p:grpSpPr>
      <p:sp>
        <p:nvSpPr>
          <p:cNvPr id="380" name="Google Shape;380;p29"/>
          <p:cNvSpPr txBox="1"/>
          <p:nvPr/>
        </p:nvSpPr>
        <p:spPr>
          <a:xfrm>
            <a:off x="142775" y="685425"/>
            <a:ext cx="8592000" cy="4749600"/>
          </a:xfrm>
          <a:prstGeom prst="rect">
            <a:avLst/>
          </a:prstGeom>
          <a:noFill/>
          <a:ln>
            <a:noFill/>
          </a:ln>
        </p:spPr>
        <p:txBody>
          <a:bodyPr anchorCtr="0" anchor="t" bIns="91425" lIns="91425" spcFirstLastPara="1" rIns="91425" wrap="square" tIns="91425">
            <a:noAutofit/>
          </a:bodyPr>
          <a:lstStyle/>
          <a:p>
            <a:pPr indent="-317500" lvl="0" marL="457200" rtl="0" algn="l">
              <a:lnSpc>
                <a:spcPct val="115000"/>
              </a:lnSpc>
              <a:spcBef>
                <a:spcPts val="1100"/>
              </a:spcBef>
              <a:spcAft>
                <a:spcPts val="0"/>
              </a:spcAft>
              <a:buSzPts val="1400"/>
              <a:buFont typeface="Nunito"/>
              <a:buChar char="●"/>
            </a:pPr>
            <a:r>
              <a:rPr lang="en">
                <a:solidFill>
                  <a:srgbClr val="333333"/>
                </a:solidFill>
                <a:latin typeface="Nunito"/>
                <a:ea typeface="Nunito"/>
                <a:cs typeface="Nunito"/>
                <a:sym typeface="Nunito"/>
              </a:rPr>
              <a:t>“English proficient immersion students are capable of achieving as well as, and in some cases better than, non-immersion peers on standardized measures of reading and math.</a:t>
            </a:r>
            <a:r>
              <a:rPr baseline="30000" lang="en" u="sng">
                <a:solidFill>
                  <a:srgbClr val="800080"/>
                </a:solidFill>
                <a:latin typeface="Nunito"/>
                <a:ea typeface="Nunito"/>
                <a:cs typeface="Nunito"/>
                <a:sym typeface="Nunito"/>
              </a:rPr>
              <a:t> </a:t>
            </a:r>
            <a:r>
              <a:rPr lang="en">
                <a:solidFill>
                  <a:srgbClr val="333333"/>
                </a:solidFill>
                <a:latin typeface="Nunito"/>
                <a:ea typeface="Nunito"/>
                <a:cs typeface="Nunito"/>
                <a:sym typeface="Nunito"/>
              </a:rPr>
              <a:t>This finding applies to students from a range of socioeconomic and ethnic backgrounds,</a:t>
            </a:r>
            <a:r>
              <a:rPr baseline="30000" lang="en">
                <a:solidFill>
                  <a:srgbClr val="333333"/>
                </a:solidFill>
                <a:latin typeface="Nunito"/>
                <a:ea typeface="Nunito"/>
                <a:cs typeface="Nunito"/>
                <a:sym typeface="Nunito"/>
              </a:rPr>
              <a:t> </a:t>
            </a:r>
            <a:r>
              <a:rPr lang="en">
                <a:solidFill>
                  <a:srgbClr val="333333"/>
                </a:solidFill>
                <a:latin typeface="Nunito"/>
                <a:ea typeface="Nunito"/>
                <a:cs typeface="Nunito"/>
                <a:sym typeface="Nunito"/>
              </a:rPr>
              <a:t>as well as diverse cognitive and l</a:t>
            </a:r>
            <a:r>
              <a:rPr lang="en">
                <a:solidFill>
                  <a:srgbClr val="333333"/>
                </a:solidFill>
                <a:latin typeface="Nunito"/>
                <a:ea typeface="Nunito"/>
                <a:cs typeface="Nunito"/>
                <a:sym typeface="Nunito"/>
              </a:rPr>
              <a:t>inguistic abilities.”</a:t>
            </a:r>
            <a:endParaRPr>
              <a:solidFill>
                <a:srgbClr val="333333"/>
              </a:solidFill>
              <a:latin typeface="Nunito"/>
              <a:ea typeface="Nunito"/>
              <a:cs typeface="Nunito"/>
              <a:sym typeface="Nunito"/>
            </a:endParaRPr>
          </a:p>
          <a:p>
            <a:pPr indent="-317500" lvl="0" marL="457200" rtl="0" algn="l">
              <a:lnSpc>
                <a:spcPct val="115000"/>
              </a:lnSpc>
              <a:spcBef>
                <a:spcPts val="0"/>
              </a:spcBef>
              <a:spcAft>
                <a:spcPts val="0"/>
              </a:spcAft>
              <a:buClr>
                <a:srgbClr val="333333"/>
              </a:buClr>
              <a:buSzPts val="1400"/>
              <a:buFont typeface="Nunito"/>
              <a:buChar char="●"/>
            </a:pPr>
            <a:r>
              <a:rPr lang="en">
                <a:solidFill>
                  <a:srgbClr val="333333"/>
                </a:solidFill>
                <a:latin typeface="Nunito"/>
                <a:ea typeface="Nunito"/>
                <a:cs typeface="Nunito"/>
                <a:sym typeface="Nunito"/>
              </a:rPr>
              <a:t>[Many different studies find that there is no] long-term negative repercussions to English language or literacy development.</a:t>
            </a:r>
            <a:endParaRPr>
              <a:solidFill>
                <a:srgbClr val="333333"/>
              </a:solidFill>
              <a:latin typeface="Nunito"/>
              <a:ea typeface="Nunito"/>
              <a:cs typeface="Nunito"/>
              <a:sym typeface="Nunito"/>
            </a:endParaRPr>
          </a:p>
          <a:p>
            <a:pPr indent="-317500" lvl="0" marL="457200" rtl="0" algn="l">
              <a:lnSpc>
                <a:spcPct val="115000"/>
              </a:lnSpc>
              <a:spcBef>
                <a:spcPts val="0"/>
              </a:spcBef>
              <a:spcAft>
                <a:spcPts val="0"/>
              </a:spcAft>
              <a:buClr>
                <a:srgbClr val="333333"/>
              </a:buClr>
              <a:buSzPts val="1400"/>
              <a:buFont typeface="Nunito"/>
              <a:buChar char="●"/>
            </a:pPr>
            <a:r>
              <a:rPr lang="en">
                <a:solidFill>
                  <a:srgbClr val="333333"/>
                </a:solidFill>
                <a:latin typeface="Nunito"/>
                <a:ea typeface="Nunito"/>
                <a:cs typeface="Nunito"/>
                <a:sym typeface="Nunito"/>
              </a:rPr>
              <a:t>[Second language immersion students]  acquired higher levels of English language skills and metalinguistic awareness—that is, the ability to think about how various parts of a language function. </a:t>
            </a:r>
            <a:endParaRPr>
              <a:solidFill>
                <a:srgbClr val="333333"/>
              </a:solidFill>
              <a:latin typeface="Nunito"/>
              <a:ea typeface="Nunito"/>
              <a:cs typeface="Nunito"/>
              <a:sym typeface="Nunito"/>
            </a:endParaRPr>
          </a:p>
          <a:p>
            <a:pPr indent="-317500" lvl="1" marL="914400" rtl="0" algn="l">
              <a:lnSpc>
                <a:spcPct val="115000"/>
              </a:lnSpc>
              <a:spcBef>
                <a:spcPts val="0"/>
              </a:spcBef>
              <a:spcAft>
                <a:spcPts val="0"/>
              </a:spcAft>
              <a:buClr>
                <a:srgbClr val="333333"/>
              </a:buClr>
              <a:buSzPts val="1400"/>
              <a:buFont typeface="Nunito"/>
              <a:buChar char="○"/>
            </a:pPr>
            <a:r>
              <a:rPr lang="en">
                <a:solidFill>
                  <a:srgbClr val="333333"/>
                </a:solidFill>
                <a:latin typeface="Nunito"/>
                <a:ea typeface="Nunito"/>
                <a:cs typeface="Nunito"/>
                <a:sym typeface="Nunito"/>
              </a:rPr>
              <a:t>Metalinguistic skills positively impact learning to read in alphabetic languages, because it facilitates the development of critical literacy sub-skills such as phonological awareness and knowledge of letter-sound correspondences for word decoding.</a:t>
            </a:r>
            <a:endParaRPr>
              <a:solidFill>
                <a:srgbClr val="333333"/>
              </a:solidFill>
              <a:latin typeface="Nunito"/>
              <a:ea typeface="Nunito"/>
              <a:cs typeface="Nunito"/>
              <a:sym typeface="Nunito"/>
            </a:endParaRPr>
          </a:p>
          <a:p>
            <a:pPr indent="-317500" lvl="0" marL="457200" rtl="0" algn="l">
              <a:lnSpc>
                <a:spcPct val="115000"/>
              </a:lnSpc>
              <a:spcBef>
                <a:spcPts val="0"/>
              </a:spcBef>
              <a:spcAft>
                <a:spcPts val="0"/>
              </a:spcAft>
              <a:buClr>
                <a:srgbClr val="333333"/>
              </a:buClr>
              <a:buSzPts val="1400"/>
              <a:buFont typeface="Nunito"/>
              <a:buChar char="●"/>
            </a:pPr>
            <a:r>
              <a:rPr lang="en">
                <a:solidFill>
                  <a:srgbClr val="333333"/>
                </a:solidFill>
                <a:latin typeface="Nunito"/>
                <a:ea typeface="Nunito"/>
                <a:cs typeface="Nunito"/>
                <a:sym typeface="Nunito"/>
              </a:rPr>
              <a:t>Fully proficient bilinguals outperform monolinguals in the areas of divergent thinking, pattern recognition, and problem solving.</a:t>
            </a:r>
            <a:endParaRPr baseline="30000" u="sng">
              <a:solidFill>
                <a:srgbClr val="800080"/>
              </a:solidFill>
              <a:latin typeface="Nunito"/>
              <a:ea typeface="Nunito"/>
              <a:cs typeface="Nunito"/>
              <a:sym typeface="Nunito"/>
            </a:endParaRPr>
          </a:p>
          <a:p>
            <a:pPr indent="-317500" lvl="0" marL="457200" rtl="0" algn="l">
              <a:lnSpc>
                <a:spcPct val="115000"/>
              </a:lnSpc>
              <a:spcBef>
                <a:spcPts val="0"/>
              </a:spcBef>
              <a:spcAft>
                <a:spcPts val="0"/>
              </a:spcAft>
              <a:buSzPts val="1400"/>
              <a:buFont typeface="Nunito"/>
              <a:buChar char="●"/>
            </a:pPr>
            <a:r>
              <a:rPr lang="en">
                <a:solidFill>
                  <a:srgbClr val="333333"/>
                </a:solidFill>
                <a:latin typeface="Nunito"/>
                <a:ea typeface="Nunito"/>
                <a:cs typeface="Nunito"/>
                <a:sym typeface="Nunito"/>
              </a:rPr>
              <a:t>Bilingual children develop the ability to solve problems that contain conflicting or misleading cues at an earlier age, and they can decipher them more quickly than monolinguals. When so doing, they demonstrate an advantage with selective attention and greater executive or inhibitory control.”</a:t>
            </a:r>
            <a:endParaRPr>
              <a:solidFill>
                <a:schemeClr val="dk2"/>
              </a:solidFill>
              <a:latin typeface="Nunito"/>
              <a:ea typeface="Nunito"/>
              <a:cs typeface="Nunito"/>
              <a:sym typeface="Nunito"/>
            </a:endParaRPr>
          </a:p>
        </p:txBody>
      </p:sp>
      <p:sp>
        <p:nvSpPr>
          <p:cNvPr id="381" name="Google Shape;381;p29"/>
          <p:cNvSpPr txBox="1"/>
          <p:nvPr/>
        </p:nvSpPr>
        <p:spPr>
          <a:xfrm rot="-5400000">
            <a:off x="8087017" y="4063262"/>
            <a:ext cx="1589400" cy="42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300">
                <a:solidFill>
                  <a:schemeClr val="dk2"/>
                </a:solidFill>
                <a:latin typeface="Nunito"/>
                <a:ea typeface="Nunito"/>
                <a:cs typeface="Nunito"/>
                <a:sym typeface="Nunito"/>
              </a:rPr>
              <a:t>(Fortune, 2012)</a:t>
            </a:r>
            <a:endParaRPr sz="1300">
              <a:solidFill>
                <a:schemeClr val="dk2"/>
              </a:solidFill>
              <a:latin typeface="Nunito"/>
              <a:ea typeface="Nunito"/>
              <a:cs typeface="Nunito"/>
              <a:sym typeface="Nunito"/>
            </a:endParaRPr>
          </a:p>
        </p:txBody>
      </p:sp>
      <p:sp>
        <p:nvSpPr>
          <p:cNvPr id="382" name="Google Shape;382;p29"/>
          <p:cNvSpPr txBox="1"/>
          <p:nvPr/>
        </p:nvSpPr>
        <p:spPr>
          <a:xfrm>
            <a:off x="6051325" y="144025"/>
            <a:ext cx="3165900" cy="470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chemeClr val="dk2"/>
                </a:solidFill>
                <a:latin typeface="Nunito"/>
                <a:ea typeface="Nunito"/>
                <a:cs typeface="Nunito"/>
                <a:sym typeface="Nunito"/>
              </a:rPr>
              <a:t>Full Immersion</a:t>
            </a:r>
            <a:endParaRPr b="1" sz="2400">
              <a:solidFill>
                <a:schemeClr val="dk2"/>
              </a:solidFill>
              <a:latin typeface="Nunito"/>
              <a:ea typeface="Nunito"/>
              <a:cs typeface="Nunito"/>
              <a:sym typeface="Nunito"/>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solidFill>
      </p:bgPr>
    </p:bg>
    <p:spTree>
      <p:nvGrpSpPr>
        <p:cNvPr id="386" name="Shape 386"/>
        <p:cNvGrpSpPr/>
        <p:nvPr/>
      </p:nvGrpSpPr>
      <p:grpSpPr>
        <a:xfrm>
          <a:off x="0" y="0"/>
          <a:ext cx="0" cy="0"/>
          <a:chOff x="0" y="0"/>
          <a:chExt cx="0" cy="0"/>
        </a:xfrm>
      </p:grpSpPr>
      <p:sp>
        <p:nvSpPr>
          <p:cNvPr id="387" name="Google Shape;387;p30"/>
          <p:cNvSpPr txBox="1"/>
          <p:nvPr/>
        </p:nvSpPr>
        <p:spPr>
          <a:xfrm>
            <a:off x="411925" y="1693500"/>
            <a:ext cx="8158200" cy="2283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n" sz="2400">
                <a:latin typeface="Nunito"/>
                <a:ea typeface="Nunito"/>
                <a:cs typeface="Nunito"/>
                <a:sym typeface="Nunito"/>
              </a:rPr>
              <a:t>“Successful immersion programs also have a significant impact on broader social cohesion. They help to reduce gang activity, alcohol and drug abuse, suicide rates and high school dropout rates”</a:t>
            </a:r>
            <a:endParaRPr sz="2400">
              <a:latin typeface="Nunito"/>
              <a:ea typeface="Nunito"/>
              <a:cs typeface="Nunito"/>
              <a:sym typeface="Nunito"/>
            </a:endParaRPr>
          </a:p>
          <a:p>
            <a:pPr indent="0" lvl="0" marL="0" rtl="0" algn="l">
              <a:lnSpc>
                <a:spcPct val="115000"/>
              </a:lnSpc>
              <a:spcBef>
                <a:spcPts val="1200"/>
              </a:spcBef>
              <a:spcAft>
                <a:spcPts val="1200"/>
              </a:spcAft>
              <a:buNone/>
            </a:pPr>
            <a:r>
              <a:rPr lang="en" sz="2400">
                <a:latin typeface="Nunito"/>
                <a:ea typeface="Nunito"/>
                <a:cs typeface="Nunito"/>
                <a:sym typeface="Nunito"/>
              </a:rPr>
              <a:t>(Coates &amp; Leech-Ngo, 2016)</a:t>
            </a:r>
            <a:endParaRPr sz="2400">
              <a:latin typeface="Nunito"/>
              <a:ea typeface="Nunito"/>
              <a:cs typeface="Nunito"/>
              <a:sym typeface="Nunito"/>
            </a:endParaRPr>
          </a:p>
        </p:txBody>
      </p:sp>
      <p:sp>
        <p:nvSpPr>
          <p:cNvPr id="388" name="Google Shape;388;p30"/>
          <p:cNvSpPr txBox="1"/>
          <p:nvPr/>
        </p:nvSpPr>
        <p:spPr>
          <a:xfrm>
            <a:off x="5624075" y="439275"/>
            <a:ext cx="3866400" cy="76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3000">
                <a:solidFill>
                  <a:schemeClr val="dk2"/>
                </a:solidFill>
                <a:latin typeface="Nunito"/>
                <a:ea typeface="Nunito"/>
                <a:cs typeface="Nunito"/>
                <a:sym typeface="Nunito"/>
              </a:rPr>
              <a:t>Immersion </a:t>
            </a:r>
            <a:endParaRPr b="1" sz="3000">
              <a:solidFill>
                <a:schemeClr val="dk2"/>
              </a:solidFill>
              <a:latin typeface="Nunito"/>
              <a:ea typeface="Nunito"/>
              <a:cs typeface="Nunito"/>
              <a:sym typeface="Nunito"/>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392" name="Shape 392"/>
        <p:cNvGrpSpPr/>
        <p:nvPr/>
      </p:nvGrpSpPr>
      <p:grpSpPr>
        <a:xfrm>
          <a:off x="0" y="0"/>
          <a:ext cx="0" cy="0"/>
          <a:chOff x="0" y="0"/>
          <a:chExt cx="0" cy="0"/>
        </a:xfrm>
      </p:grpSpPr>
      <p:sp>
        <p:nvSpPr>
          <p:cNvPr id="393" name="Google Shape;393;p31"/>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Moving </a:t>
            </a:r>
            <a:r>
              <a:rPr lang="en"/>
              <a:t>Forward</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282" name="Shape 282"/>
        <p:cNvGrpSpPr/>
        <p:nvPr/>
      </p:nvGrpSpPr>
      <p:grpSpPr>
        <a:xfrm>
          <a:off x="0" y="0"/>
          <a:ext cx="0" cy="0"/>
          <a:chOff x="0" y="0"/>
          <a:chExt cx="0" cy="0"/>
        </a:xfrm>
      </p:grpSpPr>
      <p:sp>
        <p:nvSpPr>
          <p:cNvPr id="283" name="Google Shape;283;p14"/>
          <p:cNvSpPr txBox="1"/>
          <p:nvPr>
            <p:ph type="title"/>
          </p:nvPr>
        </p:nvSpPr>
        <p:spPr>
          <a:xfrm>
            <a:off x="331950" y="794350"/>
            <a:ext cx="8319900" cy="33741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sz="2900"/>
              <a:t>Context</a:t>
            </a:r>
            <a:endParaRPr sz="29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solidFill>
      </p:bgPr>
    </p:bg>
    <p:spTree>
      <p:nvGrpSpPr>
        <p:cNvPr id="397" name="Shape 397"/>
        <p:cNvGrpSpPr/>
        <p:nvPr/>
      </p:nvGrpSpPr>
      <p:grpSpPr>
        <a:xfrm>
          <a:off x="0" y="0"/>
          <a:ext cx="0" cy="0"/>
          <a:chOff x="0" y="0"/>
          <a:chExt cx="0" cy="0"/>
        </a:xfrm>
      </p:grpSpPr>
      <p:sp>
        <p:nvSpPr>
          <p:cNvPr id="398" name="Google Shape;398;p32"/>
          <p:cNvSpPr txBox="1"/>
          <p:nvPr/>
        </p:nvSpPr>
        <p:spPr>
          <a:xfrm>
            <a:off x="433625" y="810950"/>
            <a:ext cx="8584500" cy="4340700"/>
          </a:xfrm>
          <a:prstGeom prst="rect">
            <a:avLst/>
          </a:prstGeom>
          <a:noFill/>
          <a:ln>
            <a:noFill/>
          </a:ln>
        </p:spPr>
        <p:txBody>
          <a:bodyPr anchorCtr="0" anchor="t" bIns="91425" lIns="91425" spcFirstLastPara="1" rIns="91425" wrap="square" tIns="91425">
            <a:spAutoFit/>
          </a:bodyPr>
          <a:lstStyle/>
          <a:p>
            <a:pPr indent="0" lvl="0" marL="0" rtl="0" algn="l">
              <a:lnSpc>
                <a:spcPct val="200000"/>
              </a:lnSpc>
              <a:spcBef>
                <a:spcPts val="0"/>
              </a:spcBef>
              <a:spcAft>
                <a:spcPts val="0"/>
              </a:spcAft>
              <a:buNone/>
            </a:pPr>
            <a:r>
              <a:rPr lang="en" sz="1800">
                <a:latin typeface="Nunito"/>
                <a:ea typeface="Nunito"/>
                <a:cs typeface="Nunito"/>
                <a:sym typeface="Nunito"/>
              </a:rPr>
              <a:t>- Need a program to teach educators both in outdoor education and immersion.</a:t>
            </a:r>
            <a:endParaRPr sz="1800">
              <a:latin typeface="Nunito"/>
              <a:ea typeface="Nunito"/>
              <a:cs typeface="Nunito"/>
              <a:sym typeface="Nunito"/>
            </a:endParaRPr>
          </a:p>
          <a:p>
            <a:pPr indent="0" lvl="0" marL="0" rtl="0" algn="l">
              <a:lnSpc>
                <a:spcPct val="200000"/>
              </a:lnSpc>
              <a:spcBef>
                <a:spcPts val="0"/>
              </a:spcBef>
              <a:spcAft>
                <a:spcPts val="0"/>
              </a:spcAft>
              <a:buNone/>
            </a:pPr>
            <a:r>
              <a:rPr lang="en" sz="1800">
                <a:latin typeface="Nunito"/>
                <a:ea typeface="Nunito"/>
                <a:cs typeface="Nunito"/>
                <a:sym typeface="Nunito"/>
              </a:rPr>
              <a:t>	- who would take this training? Is it credited?</a:t>
            </a:r>
            <a:endParaRPr sz="1800">
              <a:latin typeface="Nunito"/>
              <a:ea typeface="Nunito"/>
              <a:cs typeface="Nunito"/>
              <a:sym typeface="Nunito"/>
            </a:endParaRPr>
          </a:p>
          <a:p>
            <a:pPr indent="0" lvl="0" marL="0" rtl="0" algn="l">
              <a:lnSpc>
                <a:spcPct val="200000"/>
              </a:lnSpc>
              <a:spcBef>
                <a:spcPts val="0"/>
              </a:spcBef>
              <a:spcAft>
                <a:spcPts val="0"/>
              </a:spcAft>
              <a:buNone/>
            </a:pPr>
            <a:r>
              <a:rPr lang="en" sz="1800">
                <a:latin typeface="Nunito"/>
                <a:ea typeface="Nunito"/>
                <a:cs typeface="Nunito"/>
                <a:sym typeface="Nunito"/>
              </a:rPr>
              <a:t>- Partnership with other Ts’msyen communities.</a:t>
            </a:r>
            <a:endParaRPr sz="1800">
              <a:latin typeface="Nunito"/>
              <a:ea typeface="Nunito"/>
              <a:cs typeface="Nunito"/>
              <a:sym typeface="Nunito"/>
            </a:endParaRPr>
          </a:p>
          <a:p>
            <a:pPr indent="0" lvl="0" marL="0" rtl="0" algn="l">
              <a:lnSpc>
                <a:spcPct val="200000"/>
              </a:lnSpc>
              <a:spcBef>
                <a:spcPts val="0"/>
              </a:spcBef>
              <a:spcAft>
                <a:spcPts val="0"/>
              </a:spcAft>
              <a:buNone/>
            </a:pPr>
            <a:r>
              <a:rPr lang="en" sz="1800">
                <a:latin typeface="Nunito"/>
                <a:ea typeface="Nunito"/>
                <a:cs typeface="Nunito"/>
                <a:sym typeface="Nunito"/>
              </a:rPr>
              <a:t>	- platform to share resources.</a:t>
            </a:r>
            <a:endParaRPr sz="1800">
              <a:latin typeface="Nunito"/>
              <a:ea typeface="Nunito"/>
              <a:cs typeface="Nunito"/>
              <a:sym typeface="Nunito"/>
            </a:endParaRPr>
          </a:p>
          <a:p>
            <a:pPr indent="0" lvl="0" marL="0" rtl="0" algn="l">
              <a:lnSpc>
                <a:spcPct val="200000"/>
              </a:lnSpc>
              <a:spcBef>
                <a:spcPts val="0"/>
              </a:spcBef>
              <a:spcAft>
                <a:spcPts val="0"/>
              </a:spcAft>
              <a:buNone/>
            </a:pPr>
            <a:r>
              <a:rPr lang="en" sz="1800">
                <a:latin typeface="Nunito"/>
                <a:ea typeface="Nunito"/>
                <a:cs typeface="Nunito"/>
                <a:sym typeface="Nunito"/>
              </a:rPr>
              <a:t>- *Need to adapt effective literacy and math curriculum to Sm’algya̱x.</a:t>
            </a:r>
            <a:endParaRPr sz="1800">
              <a:latin typeface="Nunito"/>
              <a:ea typeface="Nunito"/>
              <a:cs typeface="Nunito"/>
              <a:sym typeface="Nunito"/>
            </a:endParaRPr>
          </a:p>
          <a:p>
            <a:pPr indent="0" lvl="0" marL="0" rtl="0" algn="l">
              <a:lnSpc>
                <a:spcPct val="200000"/>
              </a:lnSpc>
              <a:spcBef>
                <a:spcPts val="0"/>
              </a:spcBef>
              <a:spcAft>
                <a:spcPts val="0"/>
              </a:spcAft>
              <a:buNone/>
            </a:pPr>
            <a:r>
              <a:rPr lang="en" sz="1800">
                <a:latin typeface="Nunito"/>
                <a:ea typeface="Nunito"/>
                <a:cs typeface="Nunito"/>
                <a:sym typeface="Nunito"/>
              </a:rPr>
              <a:t>- Curriculum development.</a:t>
            </a:r>
            <a:endParaRPr sz="1800">
              <a:latin typeface="Nunito"/>
              <a:ea typeface="Nunito"/>
              <a:cs typeface="Nunito"/>
              <a:sym typeface="Nunito"/>
            </a:endParaRPr>
          </a:p>
          <a:p>
            <a:pPr indent="0" lvl="0" marL="0" rtl="0" algn="l">
              <a:lnSpc>
                <a:spcPct val="200000"/>
              </a:lnSpc>
              <a:spcBef>
                <a:spcPts val="0"/>
              </a:spcBef>
              <a:spcAft>
                <a:spcPts val="0"/>
              </a:spcAft>
              <a:buNone/>
            </a:pPr>
            <a:r>
              <a:rPr lang="en" sz="1800">
                <a:latin typeface="Nunito"/>
                <a:ea typeface="Nunito"/>
                <a:cs typeface="Nunito"/>
                <a:sym typeface="Nunito"/>
              </a:rPr>
              <a:t>- More partnership and communication with GKN and NAGK.</a:t>
            </a:r>
            <a:endParaRPr sz="1800">
              <a:latin typeface="Nunito"/>
              <a:ea typeface="Nunito"/>
              <a:cs typeface="Nunito"/>
              <a:sym typeface="Nunito"/>
            </a:endParaRPr>
          </a:p>
          <a:p>
            <a:pPr indent="0" lvl="0" marL="0" rtl="0" algn="l">
              <a:spcBef>
                <a:spcPts val="0"/>
              </a:spcBef>
              <a:spcAft>
                <a:spcPts val="0"/>
              </a:spcAft>
              <a:buNone/>
            </a:pPr>
            <a:r>
              <a:rPr lang="en" sz="1800">
                <a:latin typeface="Nunito"/>
                <a:ea typeface="Nunito"/>
                <a:cs typeface="Nunito"/>
                <a:sym typeface="Nunito"/>
              </a:rPr>
              <a:t>- Time, effort, people and patience. </a:t>
            </a:r>
            <a:endParaRPr sz="1800">
              <a:latin typeface="Nunito"/>
              <a:ea typeface="Nunito"/>
              <a:cs typeface="Nunito"/>
              <a:sym typeface="Nunito"/>
            </a:endParaRPr>
          </a:p>
        </p:txBody>
      </p:sp>
      <p:sp>
        <p:nvSpPr>
          <p:cNvPr id="399" name="Google Shape;399;p32"/>
          <p:cNvSpPr txBox="1"/>
          <p:nvPr/>
        </p:nvSpPr>
        <p:spPr>
          <a:xfrm>
            <a:off x="6371575" y="123150"/>
            <a:ext cx="3603600" cy="59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chemeClr val="dk2"/>
                </a:solidFill>
                <a:latin typeface="Nunito"/>
                <a:ea typeface="Nunito"/>
                <a:cs typeface="Nunito"/>
                <a:sym typeface="Nunito"/>
              </a:rPr>
              <a:t>Some Steps</a:t>
            </a:r>
            <a:endParaRPr b="1" sz="2400">
              <a:solidFill>
                <a:schemeClr val="dk2"/>
              </a:solidFill>
              <a:latin typeface="Nunito"/>
              <a:ea typeface="Nunito"/>
              <a:cs typeface="Nunito"/>
              <a:sym typeface="Nunito"/>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403" name="Shape 403"/>
        <p:cNvGrpSpPr/>
        <p:nvPr/>
      </p:nvGrpSpPr>
      <p:grpSpPr>
        <a:xfrm>
          <a:off x="0" y="0"/>
          <a:ext cx="0" cy="0"/>
          <a:chOff x="0" y="0"/>
          <a:chExt cx="0" cy="0"/>
        </a:xfrm>
      </p:grpSpPr>
      <p:sp>
        <p:nvSpPr>
          <p:cNvPr id="404" name="Google Shape;404;p33"/>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References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8" name="Shape 408"/>
        <p:cNvGrpSpPr/>
        <p:nvPr/>
      </p:nvGrpSpPr>
      <p:grpSpPr>
        <a:xfrm>
          <a:off x="0" y="0"/>
          <a:ext cx="0" cy="0"/>
          <a:chOff x="0" y="0"/>
          <a:chExt cx="0" cy="0"/>
        </a:xfrm>
      </p:grpSpPr>
      <p:sp>
        <p:nvSpPr>
          <p:cNvPr id="409" name="Google Shape;409;p34"/>
          <p:cNvSpPr txBox="1"/>
          <p:nvPr/>
        </p:nvSpPr>
        <p:spPr>
          <a:xfrm>
            <a:off x="-199500" y="322700"/>
            <a:ext cx="9543000" cy="5075100"/>
          </a:xfrm>
          <a:prstGeom prst="rect">
            <a:avLst/>
          </a:prstGeom>
          <a:noFill/>
          <a:ln>
            <a:noFill/>
          </a:ln>
        </p:spPr>
        <p:txBody>
          <a:bodyPr anchorCtr="0" anchor="t" bIns="91425" lIns="91425" spcFirstLastPara="1" rIns="91425" wrap="square" tIns="91425">
            <a:noAutofit/>
          </a:bodyPr>
          <a:lstStyle/>
          <a:p>
            <a:pPr indent="-1371600" lvl="0" marL="1828800" rtl="0" algn="l">
              <a:lnSpc>
                <a:spcPct val="115000"/>
              </a:lnSpc>
              <a:spcBef>
                <a:spcPts val="1200"/>
              </a:spcBef>
              <a:spcAft>
                <a:spcPts val="0"/>
              </a:spcAft>
              <a:buNone/>
            </a:pPr>
            <a:r>
              <a:rPr lang="en" sz="1100"/>
              <a:t>Board, J. (2021). </a:t>
            </a:r>
            <a:r>
              <a:rPr i="1" lang="en" sz="1100"/>
              <a:t>Climate Education still a “peripheral topic” in Southeast Asia’s syllabus amid calls to make it compulsory</a:t>
            </a:r>
            <a:r>
              <a:rPr lang="en" sz="1100"/>
              <a:t>. CNA. https://www.channelnewsasia.com/sustainability/climate-change-education-southeast-asia-syllabus-cop26-2196686 </a:t>
            </a:r>
            <a:endParaRPr sz="1100"/>
          </a:p>
          <a:p>
            <a:pPr indent="-1371600" lvl="0" marL="1828800" rtl="0" algn="l">
              <a:lnSpc>
                <a:spcPct val="115000"/>
              </a:lnSpc>
              <a:spcBef>
                <a:spcPts val="1200"/>
              </a:spcBef>
              <a:spcAft>
                <a:spcPts val="0"/>
              </a:spcAft>
              <a:buNone/>
            </a:pPr>
            <a:r>
              <a:rPr lang="en" sz="1100"/>
              <a:t>Bravender, T., &amp; Bravender, L. (2020). </a:t>
            </a:r>
            <a:r>
              <a:rPr i="1" lang="en" sz="1100"/>
              <a:t>Nature play: A prescription for Healthier Children</a:t>
            </a:r>
            <a:r>
              <a:rPr lang="en" sz="1100"/>
              <a:t>. Contemporary Pediatrics. https://www.contemporarypediatrics.com/view/nature-play-prescription-healthier-children </a:t>
            </a:r>
            <a:endParaRPr sz="1100"/>
          </a:p>
          <a:p>
            <a:pPr indent="-1371600" lvl="0" marL="1828800" rtl="0" algn="l">
              <a:lnSpc>
                <a:spcPct val="115000"/>
              </a:lnSpc>
              <a:spcBef>
                <a:spcPts val="1200"/>
              </a:spcBef>
              <a:spcAft>
                <a:spcPts val="0"/>
              </a:spcAft>
              <a:buNone/>
            </a:pPr>
            <a:r>
              <a:rPr lang="en" sz="1100"/>
              <a:t>Cerhit, C. (2023, December 3). </a:t>
            </a:r>
            <a:r>
              <a:rPr i="1" lang="en" sz="1100"/>
              <a:t>Found in the forest: Exploring the Environmental School</a:t>
            </a:r>
            <a:r>
              <a:rPr lang="en" sz="1100"/>
              <a:t>. Vimeo. https://vimeo.com/148788874 </a:t>
            </a:r>
            <a:endParaRPr sz="1100"/>
          </a:p>
          <a:p>
            <a:pPr indent="-1371600" lvl="0" marL="1828800" rtl="0" algn="l">
              <a:lnSpc>
                <a:spcPct val="115000"/>
              </a:lnSpc>
              <a:spcBef>
                <a:spcPts val="1200"/>
              </a:spcBef>
              <a:spcAft>
                <a:spcPts val="0"/>
              </a:spcAft>
              <a:buNone/>
            </a:pPr>
            <a:r>
              <a:rPr lang="en" sz="1100"/>
              <a:t>Coates, T., &amp; Leech-Ngo, P. (2016). Overview of benefits of First Nations Language Immersion. </a:t>
            </a:r>
            <a:r>
              <a:rPr i="1" lang="en" sz="1100"/>
              <a:t>Canadian Journal of Children’s Rights / Revue Canadienne Des Droits Des Enfants</a:t>
            </a:r>
            <a:r>
              <a:rPr lang="en" sz="1100"/>
              <a:t>, </a:t>
            </a:r>
            <a:r>
              <a:rPr i="1" lang="en" sz="1100"/>
              <a:t>3</a:t>
            </a:r>
            <a:r>
              <a:rPr lang="en" sz="1100"/>
              <a:t>(1), 46–67. https://doi.org/10.22215/cjcr.v3i1.76 </a:t>
            </a:r>
            <a:endParaRPr sz="1100"/>
          </a:p>
          <a:p>
            <a:pPr indent="-1371600" lvl="0" marL="1828800" rtl="0" algn="l">
              <a:lnSpc>
                <a:spcPct val="115000"/>
              </a:lnSpc>
              <a:spcBef>
                <a:spcPts val="1200"/>
              </a:spcBef>
              <a:spcAft>
                <a:spcPts val="0"/>
              </a:spcAft>
              <a:buNone/>
            </a:pPr>
            <a:r>
              <a:rPr lang="en" sz="1100"/>
              <a:t>D, C., &amp; Jerald. (2006). </a:t>
            </a:r>
            <a:r>
              <a:rPr i="1" lang="en" sz="1100"/>
              <a:t>School culture: The hidden curriculum, Washington, DC: The Center for Comprehensive School Reform and Improvement</a:t>
            </a:r>
            <a:r>
              <a:rPr lang="en" sz="1100"/>
              <a:t>. Reading Rockets. https://www.readingrockets.org/topics/school-wide-efforts/articles/school-culture-hidden-curriculum </a:t>
            </a:r>
            <a:endParaRPr sz="1100"/>
          </a:p>
          <a:p>
            <a:pPr indent="-1371600" lvl="0" marL="1828800" rtl="0" algn="l">
              <a:lnSpc>
                <a:spcPct val="115000"/>
              </a:lnSpc>
              <a:spcBef>
                <a:spcPts val="1200"/>
              </a:spcBef>
              <a:spcAft>
                <a:spcPts val="0"/>
              </a:spcAft>
              <a:buNone/>
            </a:pPr>
            <a:r>
              <a:rPr lang="en" sz="1100"/>
              <a:t>Dankiw, K. A., Tsiros, M. D., Baldock, K. L., &amp; Kumar, S. (2020). The impacts of unstructured nature play on health in early childhood development: A systematic review. </a:t>
            </a:r>
            <a:r>
              <a:rPr i="1" lang="en" sz="1100"/>
              <a:t>PLOS ONE</a:t>
            </a:r>
            <a:r>
              <a:rPr lang="en" sz="1100"/>
              <a:t>, </a:t>
            </a:r>
            <a:r>
              <a:rPr i="1" lang="en" sz="1100"/>
              <a:t>15</a:t>
            </a:r>
            <a:r>
              <a:rPr lang="en" sz="1100"/>
              <a:t>(2). https://doi.org/10.1371/journal.pone.0229006 </a:t>
            </a:r>
            <a:endParaRPr sz="1100"/>
          </a:p>
          <a:p>
            <a:pPr indent="-1371600" lvl="0" marL="1828800" rtl="0" algn="l">
              <a:lnSpc>
                <a:spcPct val="115000"/>
              </a:lnSpc>
              <a:spcBef>
                <a:spcPts val="1200"/>
              </a:spcBef>
              <a:spcAft>
                <a:spcPts val="0"/>
              </a:spcAft>
              <a:buNone/>
            </a:pPr>
            <a:r>
              <a:rPr lang="en" sz="1100"/>
              <a:t>Fiskum, T. A., &amp; Jacobsen, K. (2012). Individual differences and possible effects from outdoor education：long time and short time benefits. </a:t>
            </a:r>
            <a:r>
              <a:rPr i="1" lang="en" sz="1100"/>
              <a:t>World Journal of Education</a:t>
            </a:r>
            <a:r>
              <a:rPr lang="en" sz="1100"/>
              <a:t>, </a:t>
            </a:r>
            <a:r>
              <a:rPr i="1" lang="en" sz="1100"/>
              <a:t>2</a:t>
            </a:r>
            <a:r>
              <a:rPr lang="en" sz="1100"/>
              <a:t>(4). https://doi.org/10.5430/wje.v2n4p20 </a:t>
            </a:r>
            <a:endParaRPr sz="1100"/>
          </a:p>
          <a:p>
            <a:pPr indent="-1371600" lvl="0" marL="1828800" rtl="0" algn="l">
              <a:lnSpc>
                <a:spcPct val="115000"/>
              </a:lnSpc>
              <a:spcBef>
                <a:spcPts val="1200"/>
              </a:spcBef>
              <a:spcAft>
                <a:spcPts val="0"/>
              </a:spcAft>
              <a:buNone/>
            </a:pPr>
            <a:r>
              <a:rPr lang="en" sz="1100"/>
              <a:t>Fortune, T. W. (2012). What the Research Says About Immersion. In </a:t>
            </a:r>
            <a:r>
              <a:rPr i="1" lang="en" sz="1100"/>
              <a:t>Chinese language learning in the early grades: A Handbook of Resources and Best Practices for mandarin immersion</a:t>
            </a:r>
            <a:r>
              <a:rPr lang="en" sz="1100"/>
              <a:t>. essay, Asia Society. </a:t>
            </a:r>
            <a:endParaRPr sz="1100"/>
          </a:p>
          <a:p>
            <a:pPr indent="-1371600" lvl="0" marL="1828800" rtl="0" algn="l">
              <a:lnSpc>
                <a:spcPct val="115000"/>
              </a:lnSpc>
              <a:spcBef>
                <a:spcPts val="1200"/>
              </a:spcBef>
              <a:spcAft>
                <a:spcPts val="0"/>
              </a:spcAft>
              <a:buNone/>
            </a:pPr>
            <a:r>
              <a:rPr lang="en" sz="1100"/>
              <a:t>Gwen. (2023, May 2). </a:t>
            </a:r>
            <a:r>
              <a:rPr i="1" lang="en" sz="1100"/>
              <a:t>The Pros and cons of forest schools: Landscapes 4 learning</a:t>
            </a:r>
            <a:r>
              <a:rPr lang="en" sz="1100"/>
              <a:t>. Landscapes 4 Learning - Hand-crafted learning resources for Home and School. https://landscapes4learning.com/the-pros-and-cons-of-forest-schools/ </a:t>
            </a:r>
            <a:endParaRPr sz="1100"/>
          </a:p>
          <a:p>
            <a:pPr indent="0" lvl="0" marL="0" rtl="0" algn="l">
              <a:spcBef>
                <a:spcPts val="1200"/>
              </a:spcBef>
              <a:spcAft>
                <a:spcPts val="0"/>
              </a:spcAft>
              <a:buNone/>
            </a:pPr>
            <a:r>
              <a:t/>
            </a:r>
            <a:endParaRPr sz="1300">
              <a:solidFill>
                <a:schemeClr val="dk2"/>
              </a:solidFill>
              <a:latin typeface="Nunito"/>
              <a:ea typeface="Nunito"/>
              <a:cs typeface="Nunito"/>
              <a:sym typeface="Nunito"/>
            </a:endParaRPr>
          </a:p>
        </p:txBody>
      </p:sp>
      <p:sp>
        <p:nvSpPr>
          <p:cNvPr id="410" name="Google Shape;410;p34"/>
          <p:cNvSpPr txBox="1"/>
          <p:nvPr/>
        </p:nvSpPr>
        <p:spPr>
          <a:xfrm>
            <a:off x="3874600" y="63350"/>
            <a:ext cx="3603300" cy="329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300">
                <a:solidFill>
                  <a:schemeClr val="dk2"/>
                </a:solidFill>
                <a:latin typeface="Nunito"/>
                <a:ea typeface="Nunito"/>
                <a:cs typeface="Nunito"/>
                <a:sym typeface="Nunito"/>
              </a:rPr>
              <a:t>References</a:t>
            </a:r>
            <a:endParaRPr sz="1300">
              <a:solidFill>
                <a:schemeClr val="dk2"/>
              </a:solidFill>
              <a:latin typeface="Nunito"/>
              <a:ea typeface="Nunito"/>
              <a:cs typeface="Nunito"/>
              <a:sym typeface="Nunito"/>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4" name="Shape 414"/>
        <p:cNvGrpSpPr/>
        <p:nvPr/>
      </p:nvGrpSpPr>
      <p:grpSpPr>
        <a:xfrm>
          <a:off x="0" y="0"/>
          <a:ext cx="0" cy="0"/>
          <a:chOff x="0" y="0"/>
          <a:chExt cx="0" cy="0"/>
        </a:xfrm>
      </p:grpSpPr>
      <p:sp>
        <p:nvSpPr>
          <p:cNvPr id="415" name="Google Shape;415;p35"/>
          <p:cNvSpPr txBox="1"/>
          <p:nvPr/>
        </p:nvSpPr>
        <p:spPr>
          <a:xfrm>
            <a:off x="115325" y="133225"/>
            <a:ext cx="9028800" cy="4900800"/>
          </a:xfrm>
          <a:prstGeom prst="rect">
            <a:avLst/>
          </a:prstGeom>
          <a:noFill/>
          <a:ln>
            <a:noFill/>
          </a:ln>
        </p:spPr>
        <p:txBody>
          <a:bodyPr anchorCtr="0" anchor="t" bIns="91425" lIns="91425" spcFirstLastPara="1" rIns="91425" wrap="square" tIns="91425">
            <a:noAutofit/>
          </a:bodyPr>
          <a:lstStyle/>
          <a:p>
            <a:pPr indent="-1085850" lvl="0" marL="1200150" rtl="0" algn="l">
              <a:lnSpc>
                <a:spcPct val="115000"/>
              </a:lnSpc>
              <a:spcBef>
                <a:spcPts val="1200"/>
              </a:spcBef>
              <a:spcAft>
                <a:spcPts val="0"/>
              </a:spcAft>
              <a:buNone/>
            </a:pPr>
            <a:r>
              <a:rPr i="1" lang="en" sz="1100"/>
              <a:t>Hawaii Doe: Hawaiian Language Immersion Program</a:t>
            </a:r>
            <a:r>
              <a:rPr lang="en" sz="1100"/>
              <a:t>. Hawaii DOE | Hawaiian language immersion program. (n.d.). https://www.hawaiipublicschools.org/TeachingAndLearning/StudentLearning/HawaiianEducation/Pages/translation.aspx#:~:text=The%20Hawaiian%20Language%20Immersion%20Program%20(HLIP)%2C%20Ka%20Papahana%20Kaiapuni,whereupon%20English%20is%20formally%20introduced </a:t>
            </a:r>
            <a:endParaRPr sz="1100"/>
          </a:p>
          <a:p>
            <a:pPr indent="-1085850" lvl="0" marL="1200150" rtl="0" algn="l">
              <a:lnSpc>
                <a:spcPct val="115000"/>
              </a:lnSpc>
              <a:spcBef>
                <a:spcPts val="1200"/>
              </a:spcBef>
              <a:spcAft>
                <a:spcPts val="0"/>
              </a:spcAft>
              <a:buNone/>
            </a:pPr>
            <a:r>
              <a:rPr i="1" lang="en" sz="1100"/>
              <a:t>Hawaii Doe: History of Hawaiian education</a:t>
            </a:r>
            <a:r>
              <a:rPr lang="en" sz="1100"/>
              <a:t>. Hawaii DOE | History of Hawaiian education. (n.d.). https://www.hawaiipublicschools.org/TeachingAndLearning/StudentLearning/HawaiianEducation/Pages/History-of-the-Hawaiian-Education-program.aspx#:~:text=Since%20the%20establishment%20of%20the,throughout%20the%20content%20areas%20and </a:t>
            </a:r>
            <a:endParaRPr sz="1100"/>
          </a:p>
          <a:p>
            <a:pPr indent="-1085850" lvl="0" marL="1200150" rtl="0" algn="l">
              <a:lnSpc>
                <a:spcPct val="115000"/>
              </a:lnSpc>
              <a:spcBef>
                <a:spcPts val="1200"/>
              </a:spcBef>
              <a:spcAft>
                <a:spcPts val="0"/>
              </a:spcAft>
              <a:buNone/>
            </a:pPr>
            <a:r>
              <a:rPr lang="en" sz="1100"/>
              <a:t>Kahriman Pamuk, D., &amp; Ahi, B. (2019). A phenomenological study on the school concept of the children attending the Forest School. </a:t>
            </a:r>
            <a:r>
              <a:rPr i="1" lang="en" sz="1100"/>
              <a:t>Journal of Qualitative Research in Education</a:t>
            </a:r>
            <a:r>
              <a:rPr lang="en" sz="1100"/>
              <a:t>, </a:t>
            </a:r>
            <a:r>
              <a:rPr i="1" lang="en" sz="1100"/>
              <a:t>7</a:t>
            </a:r>
            <a:r>
              <a:rPr lang="en" sz="1100"/>
              <a:t>(4), 1–22. https://doi.org/10.14689/issn.2148-624.1.7c.4s.4m </a:t>
            </a:r>
            <a:endParaRPr sz="1100"/>
          </a:p>
          <a:p>
            <a:pPr indent="-1085850" lvl="0" marL="1200150" rtl="0" algn="l">
              <a:lnSpc>
                <a:spcPct val="115000"/>
              </a:lnSpc>
              <a:spcBef>
                <a:spcPts val="1200"/>
              </a:spcBef>
              <a:spcAft>
                <a:spcPts val="0"/>
              </a:spcAft>
              <a:buNone/>
            </a:pPr>
            <a:r>
              <a:rPr i="1" lang="en" sz="1100"/>
              <a:t>Ke Kula ’O Pi’ilani: A one-of-a-kind Hawaiian Immersion School</a:t>
            </a:r>
            <a:r>
              <a:rPr lang="en" sz="1100"/>
              <a:t>. First Nations Development Institute. (n.d.). https://www.firstnations.org/stories/ke-kula-o-piilani-the-hawaiian-immersion-school/ </a:t>
            </a:r>
            <a:endParaRPr sz="1100"/>
          </a:p>
          <a:p>
            <a:pPr indent="-1085850" lvl="0" marL="1200150" rtl="0" algn="l">
              <a:lnSpc>
                <a:spcPct val="115000"/>
              </a:lnSpc>
              <a:spcBef>
                <a:spcPts val="1200"/>
              </a:spcBef>
              <a:spcAft>
                <a:spcPts val="0"/>
              </a:spcAft>
              <a:buNone/>
            </a:pPr>
            <a:r>
              <a:rPr lang="en" sz="1100"/>
              <a:t>Lee, C. (2022, July 6). </a:t>
            </a:r>
            <a:r>
              <a:rPr i="1" lang="en" sz="1100"/>
              <a:t>Do kids learn better in forest schools?</a:t>
            </a:r>
            <a:r>
              <a:rPr lang="en" sz="1100"/>
              <a:t>. BBC News. https://www.bbc.com/future/article/20220105-how-asia-fell-in-love-with-forest-schools </a:t>
            </a:r>
            <a:endParaRPr sz="1100"/>
          </a:p>
          <a:p>
            <a:pPr indent="-1085850" lvl="0" marL="1200150" rtl="0" algn="l">
              <a:lnSpc>
                <a:spcPct val="115000"/>
              </a:lnSpc>
              <a:spcBef>
                <a:spcPts val="1200"/>
              </a:spcBef>
              <a:spcAft>
                <a:spcPts val="0"/>
              </a:spcAft>
              <a:buNone/>
            </a:pPr>
            <a:r>
              <a:rPr lang="en" sz="1100"/>
              <a:t>Lightfoot, L. (2019, June 25). </a:t>
            </a:r>
            <a:r>
              <a:rPr i="1" lang="en" sz="1100"/>
              <a:t>Forest schools: Is yours more a marketing gimmick than an outdoors education?</a:t>
            </a:r>
            <a:r>
              <a:rPr lang="en" sz="1100"/>
              <a:t>. The Guardian. https://www.theguardian.com/education/2019/jun/25/forest-schools-more-marketing-than-outdoor-education </a:t>
            </a:r>
            <a:endParaRPr sz="1100"/>
          </a:p>
          <a:p>
            <a:pPr indent="-1085850" lvl="0" marL="1200150" rtl="0" algn="l">
              <a:lnSpc>
                <a:spcPct val="115000"/>
              </a:lnSpc>
              <a:spcBef>
                <a:spcPts val="1200"/>
              </a:spcBef>
              <a:spcAft>
                <a:spcPts val="0"/>
              </a:spcAft>
              <a:buNone/>
            </a:pPr>
            <a:r>
              <a:rPr lang="en" sz="1100"/>
              <a:t>Louv, R. (2013). </a:t>
            </a:r>
            <a:r>
              <a:rPr i="1" lang="en" sz="1100"/>
              <a:t>Last child in the woods: Saving our children from nature-deficit disorder</a:t>
            </a:r>
            <a:r>
              <a:rPr lang="en" sz="1100"/>
              <a:t>. Atlantic Books. </a:t>
            </a:r>
            <a:endParaRPr sz="1100"/>
          </a:p>
          <a:p>
            <a:pPr indent="-1085850" lvl="0" marL="1200150" rtl="0" algn="l">
              <a:lnSpc>
                <a:spcPct val="115000"/>
              </a:lnSpc>
              <a:spcBef>
                <a:spcPts val="1200"/>
              </a:spcBef>
              <a:spcAft>
                <a:spcPts val="0"/>
              </a:spcAft>
              <a:buNone/>
            </a:pPr>
            <a:r>
              <a:rPr i="1" lang="en" sz="1100"/>
              <a:t>Mi’kmaw kina’matnewey</a:t>
            </a:r>
            <a:r>
              <a:rPr lang="en" sz="1100"/>
              <a:t>. About Us | Mi’kmaw Kina’matnewey. (n.d.). https://www.kinu.ca/about-us </a:t>
            </a:r>
            <a:endParaRPr sz="1100"/>
          </a:p>
          <a:p>
            <a:pPr indent="-1085850" lvl="0" marL="1200150" rtl="0" algn="l">
              <a:spcBef>
                <a:spcPts val="1200"/>
              </a:spcBef>
              <a:spcAft>
                <a:spcPts val="0"/>
              </a:spcAft>
              <a:buNone/>
            </a:pPr>
            <a:r>
              <a:t/>
            </a:r>
            <a:endParaRPr sz="1300">
              <a:solidFill>
                <a:schemeClr val="dk2"/>
              </a:solidFill>
              <a:latin typeface="Nunito"/>
              <a:ea typeface="Nunito"/>
              <a:cs typeface="Nunito"/>
              <a:sym typeface="Nunito"/>
            </a:endParaRPr>
          </a:p>
          <a:p>
            <a:pPr indent="-1085850" lvl="0" marL="1200150" rtl="0" algn="l">
              <a:spcBef>
                <a:spcPts val="0"/>
              </a:spcBef>
              <a:spcAft>
                <a:spcPts val="0"/>
              </a:spcAft>
              <a:buNone/>
            </a:pPr>
            <a:r>
              <a:t/>
            </a:r>
            <a:endParaRPr sz="1300">
              <a:solidFill>
                <a:schemeClr val="dk2"/>
              </a:solidFill>
              <a:latin typeface="Nunito"/>
              <a:ea typeface="Nunito"/>
              <a:cs typeface="Nunito"/>
              <a:sym typeface="Nunito"/>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9" name="Shape 419"/>
        <p:cNvGrpSpPr/>
        <p:nvPr/>
      </p:nvGrpSpPr>
      <p:grpSpPr>
        <a:xfrm>
          <a:off x="0" y="0"/>
          <a:ext cx="0" cy="0"/>
          <a:chOff x="0" y="0"/>
          <a:chExt cx="0" cy="0"/>
        </a:xfrm>
      </p:grpSpPr>
      <p:sp>
        <p:nvSpPr>
          <p:cNvPr id="420" name="Google Shape;420;p36"/>
          <p:cNvSpPr txBox="1"/>
          <p:nvPr/>
        </p:nvSpPr>
        <p:spPr>
          <a:xfrm>
            <a:off x="264850" y="327325"/>
            <a:ext cx="8988900" cy="4173000"/>
          </a:xfrm>
          <a:prstGeom prst="rect">
            <a:avLst/>
          </a:prstGeom>
          <a:noFill/>
          <a:ln>
            <a:noFill/>
          </a:ln>
        </p:spPr>
        <p:txBody>
          <a:bodyPr anchorCtr="0" anchor="t" bIns="91425" lIns="91425" spcFirstLastPara="1" rIns="91425" wrap="square" tIns="91425">
            <a:noAutofit/>
          </a:bodyPr>
          <a:lstStyle/>
          <a:p>
            <a:pPr indent="-1028700" lvl="0" marL="971550" rtl="0" algn="l">
              <a:lnSpc>
                <a:spcPct val="115000"/>
              </a:lnSpc>
              <a:spcBef>
                <a:spcPts val="1200"/>
              </a:spcBef>
              <a:spcAft>
                <a:spcPts val="0"/>
              </a:spcAft>
              <a:buNone/>
            </a:pPr>
            <a:r>
              <a:rPr lang="en" sz="1100"/>
              <a:t>Morcom, L., &amp; Roy, S. (2017). Learning through language: Academic success in an indigenous language immersion kindergarten. </a:t>
            </a:r>
            <a:r>
              <a:rPr i="1" lang="en" sz="1100"/>
              <a:t>Journal of American Indian Education</a:t>
            </a:r>
            <a:r>
              <a:rPr lang="en" sz="1100"/>
              <a:t>, </a:t>
            </a:r>
            <a:r>
              <a:rPr i="1" lang="en" sz="1100"/>
              <a:t>56</a:t>
            </a:r>
            <a:r>
              <a:rPr lang="en" sz="1100"/>
              <a:t>(2), 57. https://doi.org/10.5749/jamerindieduc.56.2.0057 </a:t>
            </a:r>
            <a:endParaRPr sz="1100"/>
          </a:p>
          <a:p>
            <a:pPr indent="-1028700" lvl="0" marL="971550" rtl="0" algn="l">
              <a:lnSpc>
                <a:spcPct val="115000"/>
              </a:lnSpc>
              <a:spcBef>
                <a:spcPts val="1200"/>
              </a:spcBef>
              <a:spcAft>
                <a:spcPts val="0"/>
              </a:spcAft>
              <a:buNone/>
            </a:pPr>
            <a:r>
              <a:rPr lang="en" sz="1100"/>
              <a:t>National Wildlife Federation. (2012). The Dirt on Dirt: How Getting Dirty Outdoors Benefits Kids. https://www.nwf.org/~/media/PDFs/Be%20Out%20There/Dirt_Report_2012.ashx </a:t>
            </a:r>
            <a:endParaRPr sz="1100"/>
          </a:p>
          <a:p>
            <a:pPr indent="-1028700" lvl="0" marL="971550" rtl="0" algn="l">
              <a:lnSpc>
                <a:spcPct val="115000"/>
              </a:lnSpc>
              <a:spcBef>
                <a:spcPts val="1200"/>
              </a:spcBef>
              <a:spcAft>
                <a:spcPts val="0"/>
              </a:spcAft>
              <a:buNone/>
            </a:pPr>
            <a:r>
              <a:rPr lang="en" sz="1100"/>
              <a:t>Samuel, K. (2020, May 6). </a:t>
            </a:r>
            <a:r>
              <a:rPr i="1" lang="en" sz="1100"/>
              <a:t>The power of immersion and bilingual schools for Indigenous Language Revitalization</a:t>
            </a:r>
            <a:r>
              <a:rPr lang="en" sz="1100"/>
              <a:t>. Samuel Centre For Social Connectedness. https://www.socialconnectedness.org/the-power-of-immersion-and-bilingual-schools-for-indigenous-language-revitalization/ </a:t>
            </a:r>
            <a:endParaRPr sz="1100"/>
          </a:p>
          <a:p>
            <a:pPr indent="-1028700" lvl="0" marL="971550" rtl="0" algn="l">
              <a:lnSpc>
                <a:spcPct val="115000"/>
              </a:lnSpc>
              <a:spcBef>
                <a:spcPts val="1200"/>
              </a:spcBef>
              <a:spcAft>
                <a:spcPts val="0"/>
              </a:spcAft>
              <a:buNone/>
            </a:pPr>
            <a:r>
              <a:rPr lang="en" sz="1100"/>
              <a:t>Ulset, V., Vitaro, F., Brendgen, M., Bekkhus, M., &amp; Borge, A. I. H. (2017). Time spent outdoors during preschool: Links with Children’s cognitive and behavioral development. </a:t>
            </a:r>
            <a:r>
              <a:rPr i="1" lang="en" sz="1100"/>
              <a:t>Journal of Environmental Psychology</a:t>
            </a:r>
            <a:r>
              <a:rPr lang="en" sz="1100"/>
              <a:t>, </a:t>
            </a:r>
            <a:r>
              <a:rPr i="1" lang="en" sz="1100"/>
              <a:t>52</a:t>
            </a:r>
            <a:r>
              <a:rPr lang="en" sz="1100"/>
              <a:t>, 69–80. https://doi.org/10.1016/j.jenvp.2017.05.007 </a:t>
            </a:r>
            <a:endParaRPr sz="1100"/>
          </a:p>
          <a:p>
            <a:pPr indent="-1028700" lvl="0" marL="971550" rtl="0" algn="l">
              <a:spcBef>
                <a:spcPts val="1200"/>
              </a:spcBef>
              <a:spcAft>
                <a:spcPts val="0"/>
              </a:spcAft>
              <a:buNone/>
            </a:pPr>
            <a:r>
              <a:t/>
            </a:r>
            <a:endParaRPr sz="1300">
              <a:solidFill>
                <a:schemeClr val="dk2"/>
              </a:solidFill>
              <a:latin typeface="Nunito"/>
              <a:ea typeface="Nunito"/>
              <a:cs typeface="Nunito"/>
              <a:sym typeface="Nuni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solidFill>
      </p:bgPr>
    </p:bg>
    <p:spTree>
      <p:nvGrpSpPr>
        <p:cNvPr id="287" name="Shape 287"/>
        <p:cNvGrpSpPr/>
        <p:nvPr/>
      </p:nvGrpSpPr>
      <p:grpSpPr>
        <a:xfrm>
          <a:off x="0" y="0"/>
          <a:ext cx="0" cy="0"/>
          <a:chOff x="0" y="0"/>
          <a:chExt cx="0" cy="0"/>
        </a:xfrm>
      </p:grpSpPr>
      <p:sp>
        <p:nvSpPr>
          <p:cNvPr id="288" name="Google Shape;288;p15"/>
          <p:cNvSpPr txBox="1"/>
          <p:nvPr>
            <p:ph idx="4294967295" type="title"/>
          </p:nvPr>
        </p:nvSpPr>
        <p:spPr>
          <a:xfrm>
            <a:off x="7534350" y="292025"/>
            <a:ext cx="12981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Hawaii</a:t>
            </a:r>
            <a:endParaRPr/>
          </a:p>
        </p:txBody>
      </p:sp>
      <p:sp>
        <p:nvSpPr>
          <p:cNvPr id="289" name="Google Shape;289;p15"/>
          <p:cNvSpPr txBox="1"/>
          <p:nvPr>
            <p:ph idx="4294967295" type="body"/>
          </p:nvPr>
        </p:nvSpPr>
        <p:spPr>
          <a:xfrm>
            <a:off x="201625" y="135300"/>
            <a:ext cx="8560200" cy="4872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200">
                <a:solidFill>
                  <a:srgbClr val="444444"/>
                </a:solidFill>
                <a:latin typeface="Arial"/>
                <a:ea typeface="Arial"/>
                <a:cs typeface="Arial"/>
                <a:sym typeface="Arial"/>
              </a:rPr>
              <a:t>“</a:t>
            </a:r>
            <a:r>
              <a:rPr b="1" lang="en" sz="1200">
                <a:solidFill>
                  <a:srgbClr val="444444"/>
                </a:solidFill>
                <a:latin typeface="Arial"/>
                <a:ea typeface="Arial"/>
                <a:cs typeface="Arial"/>
                <a:sym typeface="Arial"/>
              </a:rPr>
              <a:t>1896</a:t>
            </a:r>
            <a:endParaRPr b="1" sz="1200">
              <a:solidFill>
                <a:srgbClr val="444444"/>
              </a:solidFill>
              <a:latin typeface="Arial"/>
              <a:ea typeface="Arial"/>
              <a:cs typeface="Arial"/>
              <a:sym typeface="Arial"/>
            </a:endParaRPr>
          </a:p>
          <a:p>
            <a:pPr indent="0" lvl="0" marL="0" rtl="0" algn="l">
              <a:lnSpc>
                <a:spcPct val="100000"/>
              </a:lnSpc>
              <a:spcBef>
                <a:spcPts val="0"/>
              </a:spcBef>
              <a:spcAft>
                <a:spcPts val="0"/>
              </a:spcAft>
              <a:buNone/>
            </a:pPr>
            <a:r>
              <a:rPr lang="en" sz="1200">
                <a:solidFill>
                  <a:srgbClr val="444444"/>
                </a:solidFill>
                <a:latin typeface="Arial"/>
                <a:ea typeface="Arial"/>
                <a:cs typeface="Arial"/>
                <a:sym typeface="Arial"/>
              </a:rPr>
              <a:t>Hawaiian Language banned as medium of instruction in the public education system</a:t>
            </a:r>
            <a:endParaRPr sz="1200">
              <a:solidFill>
                <a:srgbClr val="444444"/>
              </a:solidFill>
              <a:latin typeface="Arial"/>
              <a:ea typeface="Arial"/>
              <a:cs typeface="Arial"/>
              <a:sym typeface="Arial"/>
            </a:endParaRPr>
          </a:p>
          <a:p>
            <a:pPr indent="0" lvl="0" marL="0" rtl="0" algn="l">
              <a:lnSpc>
                <a:spcPct val="100000"/>
              </a:lnSpc>
              <a:spcBef>
                <a:spcPts val="0"/>
              </a:spcBef>
              <a:spcAft>
                <a:spcPts val="0"/>
              </a:spcAft>
              <a:buNone/>
            </a:pPr>
            <a:r>
              <a:rPr b="1" lang="en" sz="1200">
                <a:solidFill>
                  <a:srgbClr val="444444"/>
                </a:solidFill>
                <a:latin typeface="Arial"/>
                <a:ea typeface="Arial"/>
                <a:cs typeface="Arial"/>
                <a:sym typeface="Arial"/>
              </a:rPr>
              <a:t>1978</a:t>
            </a:r>
            <a:endParaRPr b="1" sz="1200">
              <a:solidFill>
                <a:srgbClr val="444444"/>
              </a:solidFill>
              <a:latin typeface="Arial"/>
              <a:ea typeface="Arial"/>
              <a:cs typeface="Arial"/>
              <a:sym typeface="Arial"/>
            </a:endParaRPr>
          </a:p>
          <a:p>
            <a:pPr indent="0" lvl="0" marL="0" rtl="0" algn="l">
              <a:lnSpc>
                <a:spcPct val="100000"/>
              </a:lnSpc>
              <a:spcBef>
                <a:spcPts val="0"/>
              </a:spcBef>
              <a:spcAft>
                <a:spcPts val="0"/>
              </a:spcAft>
              <a:buNone/>
            </a:pPr>
            <a:r>
              <a:rPr lang="en" sz="1200">
                <a:solidFill>
                  <a:srgbClr val="3C3C41"/>
                </a:solidFill>
                <a:latin typeface="Arial"/>
                <a:ea typeface="Arial"/>
                <a:cs typeface="Arial"/>
                <a:sym typeface="Arial"/>
              </a:rPr>
              <a:t>State Constitutional Convention (Hawaiian Education committee)</a:t>
            </a:r>
            <a:endParaRPr sz="1200">
              <a:solidFill>
                <a:srgbClr val="3C3C41"/>
              </a:solidFill>
              <a:latin typeface="Arial"/>
              <a:ea typeface="Arial"/>
              <a:cs typeface="Arial"/>
              <a:sym typeface="Arial"/>
            </a:endParaRPr>
          </a:p>
          <a:p>
            <a:pPr indent="0" lvl="0" marL="0" rtl="0" algn="l">
              <a:lnSpc>
                <a:spcPct val="100000"/>
              </a:lnSpc>
              <a:spcBef>
                <a:spcPts val="800"/>
              </a:spcBef>
              <a:spcAft>
                <a:spcPts val="0"/>
              </a:spcAft>
              <a:buNone/>
            </a:pPr>
            <a:r>
              <a:rPr lang="en" sz="1200">
                <a:solidFill>
                  <a:srgbClr val="3C3C41"/>
                </a:solidFill>
                <a:latin typeface="Arial"/>
                <a:ea typeface="Arial"/>
                <a:cs typeface="Arial"/>
                <a:sym typeface="Arial"/>
              </a:rPr>
              <a:t>Article X, Section 4: </a:t>
            </a:r>
            <a:endParaRPr sz="1200">
              <a:solidFill>
                <a:srgbClr val="3C3C41"/>
              </a:solidFill>
              <a:latin typeface="Arial"/>
              <a:ea typeface="Arial"/>
              <a:cs typeface="Arial"/>
              <a:sym typeface="Arial"/>
            </a:endParaRPr>
          </a:p>
          <a:p>
            <a:pPr indent="-304800" lvl="0" marL="457200" rtl="0" algn="l">
              <a:lnSpc>
                <a:spcPct val="100000"/>
              </a:lnSpc>
              <a:spcBef>
                <a:spcPts val="800"/>
              </a:spcBef>
              <a:spcAft>
                <a:spcPts val="0"/>
              </a:spcAft>
              <a:buClr>
                <a:srgbClr val="3C3C41"/>
              </a:buClr>
              <a:buSzPts val="1200"/>
              <a:buFont typeface="Arial"/>
              <a:buChar char="●"/>
            </a:pPr>
            <a:r>
              <a:rPr lang="en" sz="1200">
                <a:solidFill>
                  <a:srgbClr val="3C3C41"/>
                </a:solidFill>
                <a:latin typeface="Arial"/>
                <a:ea typeface="Arial"/>
                <a:cs typeface="Arial"/>
                <a:sym typeface="Arial"/>
              </a:rPr>
              <a:t>“The State shall promote the study of Hawaiian culture, history and language…in the public schools.” </a:t>
            </a:r>
            <a:endParaRPr sz="1200">
              <a:solidFill>
                <a:srgbClr val="3C3C41"/>
              </a:solidFill>
              <a:latin typeface="Arial"/>
              <a:ea typeface="Arial"/>
              <a:cs typeface="Arial"/>
              <a:sym typeface="Arial"/>
            </a:endParaRPr>
          </a:p>
          <a:p>
            <a:pPr indent="-304800" lvl="0" marL="457200" rtl="0" algn="l">
              <a:lnSpc>
                <a:spcPct val="100000"/>
              </a:lnSpc>
              <a:spcBef>
                <a:spcPts val="0"/>
              </a:spcBef>
              <a:spcAft>
                <a:spcPts val="0"/>
              </a:spcAft>
              <a:buClr>
                <a:srgbClr val="3C3C41"/>
              </a:buClr>
              <a:buSzPts val="1200"/>
              <a:buFont typeface="Arial"/>
              <a:buChar char="●"/>
            </a:pPr>
            <a:r>
              <a:rPr lang="en" sz="1200">
                <a:solidFill>
                  <a:srgbClr val="3C3C41"/>
                </a:solidFill>
                <a:latin typeface="Arial"/>
                <a:ea typeface="Arial"/>
                <a:cs typeface="Arial"/>
                <a:sym typeface="Arial"/>
              </a:rPr>
              <a:t>“The use of community expertise shall be encouraged as suitable and essential means in the furtherance of the Hawaiian educational program.”</a:t>
            </a:r>
            <a:endParaRPr sz="1200">
              <a:solidFill>
                <a:srgbClr val="3C3C41"/>
              </a:solidFill>
              <a:latin typeface="Arial"/>
              <a:ea typeface="Arial"/>
              <a:cs typeface="Arial"/>
              <a:sym typeface="Arial"/>
            </a:endParaRPr>
          </a:p>
          <a:p>
            <a:pPr indent="0" lvl="0" marL="0" rtl="0" algn="l">
              <a:lnSpc>
                <a:spcPct val="100000"/>
              </a:lnSpc>
              <a:spcBef>
                <a:spcPts val="800"/>
              </a:spcBef>
              <a:spcAft>
                <a:spcPts val="0"/>
              </a:spcAft>
              <a:buNone/>
            </a:pPr>
            <a:r>
              <a:rPr b="1" lang="en" sz="1200">
                <a:solidFill>
                  <a:srgbClr val="444444"/>
                </a:solidFill>
                <a:latin typeface="Arial"/>
                <a:ea typeface="Arial"/>
                <a:cs typeface="Arial"/>
                <a:sym typeface="Arial"/>
              </a:rPr>
              <a:t>1980</a:t>
            </a:r>
            <a:endParaRPr b="1" sz="1200">
              <a:solidFill>
                <a:srgbClr val="444444"/>
              </a:solidFill>
              <a:latin typeface="Arial"/>
              <a:ea typeface="Arial"/>
              <a:cs typeface="Arial"/>
              <a:sym typeface="Arial"/>
            </a:endParaRPr>
          </a:p>
          <a:p>
            <a:pPr indent="0" lvl="0" marL="0" rtl="0" algn="l">
              <a:lnSpc>
                <a:spcPct val="100000"/>
              </a:lnSpc>
              <a:spcBef>
                <a:spcPts val="0"/>
              </a:spcBef>
              <a:spcAft>
                <a:spcPts val="0"/>
              </a:spcAft>
              <a:buNone/>
            </a:pPr>
            <a:r>
              <a:rPr lang="en" sz="1200">
                <a:solidFill>
                  <a:srgbClr val="3C3C41"/>
                </a:solidFill>
                <a:latin typeface="Arial"/>
                <a:ea typeface="Arial"/>
                <a:cs typeface="Arial"/>
                <a:sym typeface="Arial"/>
              </a:rPr>
              <a:t>Hawaiian Studies Program established within Office of Instructional Support (OIS).</a:t>
            </a:r>
            <a:endParaRPr sz="1200">
              <a:solidFill>
                <a:srgbClr val="3C3C41"/>
              </a:solidFill>
              <a:latin typeface="Arial"/>
              <a:ea typeface="Arial"/>
              <a:cs typeface="Arial"/>
              <a:sym typeface="Arial"/>
            </a:endParaRPr>
          </a:p>
          <a:p>
            <a:pPr indent="0" lvl="0" marL="0" rtl="0" algn="l">
              <a:lnSpc>
                <a:spcPct val="100000"/>
              </a:lnSpc>
              <a:spcBef>
                <a:spcPts val="800"/>
              </a:spcBef>
              <a:spcAft>
                <a:spcPts val="0"/>
              </a:spcAft>
              <a:buNone/>
            </a:pPr>
            <a:r>
              <a:rPr lang="en" sz="1200">
                <a:solidFill>
                  <a:srgbClr val="3C3C41"/>
                </a:solidFill>
                <a:latin typeface="Arial"/>
                <a:ea typeface="Arial"/>
                <a:cs typeface="Arial"/>
                <a:sym typeface="Arial"/>
              </a:rPr>
              <a:t>Hawaiian Monarchy (7th grade) and Modern Hawaiian History (grades 9 or 11)</a:t>
            </a:r>
            <a:endParaRPr sz="1200">
              <a:solidFill>
                <a:srgbClr val="3C3C41"/>
              </a:solidFill>
              <a:latin typeface="Arial"/>
              <a:ea typeface="Arial"/>
              <a:cs typeface="Arial"/>
              <a:sym typeface="Arial"/>
            </a:endParaRPr>
          </a:p>
          <a:p>
            <a:pPr indent="0" lvl="0" marL="0" rtl="0" algn="l">
              <a:lnSpc>
                <a:spcPct val="100000"/>
              </a:lnSpc>
              <a:spcBef>
                <a:spcPts val="800"/>
              </a:spcBef>
              <a:spcAft>
                <a:spcPts val="0"/>
              </a:spcAft>
              <a:buNone/>
            </a:pPr>
            <a:r>
              <a:rPr b="1" lang="en" sz="1200">
                <a:solidFill>
                  <a:srgbClr val="444444"/>
                </a:solidFill>
                <a:latin typeface="Arial"/>
                <a:ea typeface="Arial"/>
                <a:cs typeface="Arial"/>
                <a:sym typeface="Arial"/>
              </a:rPr>
              <a:t>1986</a:t>
            </a:r>
            <a:endParaRPr b="1" sz="1200">
              <a:solidFill>
                <a:srgbClr val="444444"/>
              </a:solidFill>
              <a:latin typeface="Arial"/>
              <a:ea typeface="Arial"/>
              <a:cs typeface="Arial"/>
              <a:sym typeface="Arial"/>
            </a:endParaRPr>
          </a:p>
          <a:p>
            <a:pPr indent="0" lvl="0" marL="0" rtl="0" algn="l">
              <a:lnSpc>
                <a:spcPct val="100000"/>
              </a:lnSpc>
              <a:spcBef>
                <a:spcPts val="0"/>
              </a:spcBef>
              <a:spcAft>
                <a:spcPts val="0"/>
              </a:spcAft>
              <a:buNone/>
            </a:pPr>
            <a:r>
              <a:rPr lang="en" sz="1200">
                <a:solidFill>
                  <a:srgbClr val="3C3C41"/>
                </a:solidFill>
                <a:latin typeface="Arial"/>
                <a:ea typeface="Arial"/>
                <a:cs typeface="Arial"/>
                <a:sym typeface="Arial"/>
              </a:rPr>
              <a:t>Hawaiian Language Immersion Program</a:t>
            </a:r>
            <a:endParaRPr sz="1200">
              <a:solidFill>
                <a:srgbClr val="3C3C41"/>
              </a:solidFill>
              <a:latin typeface="Arial"/>
              <a:ea typeface="Arial"/>
              <a:cs typeface="Arial"/>
              <a:sym typeface="Arial"/>
            </a:endParaRPr>
          </a:p>
          <a:p>
            <a:pPr indent="0" lvl="0" marL="0" rtl="0" algn="l">
              <a:lnSpc>
                <a:spcPct val="100000"/>
              </a:lnSpc>
              <a:spcBef>
                <a:spcPts val="800"/>
              </a:spcBef>
              <a:spcAft>
                <a:spcPts val="0"/>
              </a:spcAft>
              <a:buNone/>
            </a:pPr>
            <a:r>
              <a:rPr lang="en" sz="1200">
                <a:solidFill>
                  <a:srgbClr val="3C3C41"/>
                </a:solidFill>
                <a:latin typeface="Arial"/>
                <a:ea typeface="Arial"/>
                <a:cs typeface="Arial"/>
                <a:sym typeface="Arial"/>
              </a:rPr>
              <a:t>[to my understanding this allowed private schools to offer immersion. It mainly manifested as immersion kindergarten.]</a:t>
            </a:r>
            <a:endParaRPr sz="1200">
              <a:solidFill>
                <a:srgbClr val="3C3C41"/>
              </a:solidFill>
              <a:latin typeface="Arial"/>
              <a:ea typeface="Arial"/>
              <a:cs typeface="Arial"/>
              <a:sym typeface="Arial"/>
            </a:endParaRPr>
          </a:p>
          <a:p>
            <a:pPr indent="0" lvl="0" marL="0" rtl="0" algn="l">
              <a:lnSpc>
                <a:spcPct val="100000"/>
              </a:lnSpc>
              <a:spcBef>
                <a:spcPts val="800"/>
              </a:spcBef>
              <a:spcAft>
                <a:spcPts val="0"/>
              </a:spcAft>
              <a:buNone/>
            </a:pPr>
            <a:r>
              <a:rPr b="1" lang="en" sz="1200">
                <a:solidFill>
                  <a:srgbClr val="444444"/>
                </a:solidFill>
                <a:latin typeface="Arial"/>
                <a:ea typeface="Arial"/>
                <a:cs typeface="Arial"/>
                <a:sym typeface="Arial"/>
              </a:rPr>
              <a:t>2006</a:t>
            </a:r>
            <a:endParaRPr b="1" sz="1200">
              <a:solidFill>
                <a:srgbClr val="444444"/>
              </a:solidFill>
              <a:latin typeface="Arial"/>
              <a:ea typeface="Arial"/>
              <a:cs typeface="Arial"/>
              <a:sym typeface="Arial"/>
            </a:endParaRPr>
          </a:p>
          <a:p>
            <a:pPr indent="0" lvl="0" marL="0" rtl="0" algn="l">
              <a:lnSpc>
                <a:spcPct val="100000"/>
              </a:lnSpc>
              <a:spcBef>
                <a:spcPts val="0"/>
              </a:spcBef>
              <a:spcAft>
                <a:spcPts val="0"/>
              </a:spcAft>
              <a:buNone/>
            </a:pPr>
            <a:r>
              <a:rPr lang="en" sz="1200">
                <a:solidFill>
                  <a:srgbClr val="3C3C41"/>
                </a:solidFill>
                <a:latin typeface="Arial"/>
                <a:ea typeface="Arial"/>
                <a:cs typeface="Arial"/>
                <a:sym typeface="Arial"/>
              </a:rPr>
              <a:t>Policy 2105: Hawaiian Language Immersion Program approved </a:t>
            </a:r>
            <a:endParaRPr sz="1200">
              <a:solidFill>
                <a:srgbClr val="3C3C41"/>
              </a:solidFill>
              <a:latin typeface="Arial"/>
              <a:ea typeface="Arial"/>
              <a:cs typeface="Arial"/>
              <a:sym typeface="Arial"/>
            </a:endParaRPr>
          </a:p>
          <a:p>
            <a:pPr indent="0" lvl="0" marL="0" rtl="0" algn="l">
              <a:lnSpc>
                <a:spcPct val="100000"/>
              </a:lnSpc>
              <a:spcBef>
                <a:spcPts val="800"/>
              </a:spcBef>
              <a:spcAft>
                <a:spcPts val="0"/>
              </a:spcAft>
              <a:buNone/>
            </a:pPr>
            <a:r>
              <a:rPr lang="en" sz="1200">
                <a:solidFill>
                  <a:srgbClr val="3C3C41"/>
                </a:solidFill>
                <a:latin typeface="Arial"/>
                <a:ea typeface="Arial"/>
                <a:cs typeface="Arial"/>
                <a:sym typeface="Arial"/>
              </a:rPr>
              <a:t>Policy 5101: Hawaiian Language Fluency approved</a:t>
            </a:r>
            <a:endParaRPr sz="1200">
              <a:solidFill>
                <a:srgbClr val="3C3C41"/>
              </a:solidFill>
              <a:latin typeface="Arial"/>
              <a:ea typeface="Arial"/>
              <a:cs typeface="Arial"/>
              <a:sym typeface="Arial"/>
            </a:endParaRPr>
          </a:p>
          <a:p>
            <a:pPr indent="0" lvl="0" marL="0" rtl="0" algn="l">
              <a:lnSpc>
                <a:spcPct val="100000"/>
              </a:lnSpc>
              <a:spcBef>
                <a:spcPts val="800"/>
              </a:spcBef>
              <a:spcAft>
                <a:spcPts val="0"/>
              </a:spcAft>
              <a:buNone/>
            </a:pPr>
            <a:r>
              <a:rPr lang="en" sz="1200">
                <a:solidFill>
                  <a:srgbClr val="3C3C41"/>
                </a:solidFill>
                <a:latin typeface="Arial"/>
                <a:ea typeface="Arial"/>
                <a:cs typeface="Arial"/>
                <a:sym typeface="Arial"/>
              </a:rPr>
              <a:t>[to my understanding approved for public schools]”</a:t>
            </a:r>
            <a:endParaRPr sz="1200">
              <a:solidFill>
                <a:srgbClr val="3C3C41"/>
              </a:solidFill>
              <a:latin typeface="Arial"/>
              <a:ea typeface="Arial"/>
              <a:cs typeface="Arial"/>
              <a:sym typeface="Arial"/>
            </a:endParaRPr>
          </a:p>
          <a:p>
            <a:pPr indent="0" lvl="0" marL="0" rtl="0" algn="l">
              <a:lnSpc>
                <a:spcPct val="100000"/>
              </a:lnSpc>
              <a:spcBef>
                <a:spcPts val="800"/>
              </a:spcBef>
              <a:spcAft>
                <a:spcPts val="0"/>
              </a:spcAft>
              <a:buNone/>
            </a:pPr>
            <a:r>
              <a:rPr b="1" lang="en" sz="1200">
                <a:solidFill>
                  <a:srgbClr val="3C3C41"/>
                </a:solidFill>
                <a:latin typeface="Arial"/>
                <a:ea typeface="Arial"/>
                <a:cs typeface="Arial"/>
                <a:sym typeface="Arial"/>
              </a:rPr>
              <a:t>2023</a:t>
            </a:r>
            <a:endParaRPr b="1" sz="1200">
              <a:solidFill>
                <a:srgbClr val="3C3C41"/>
              </a:solidFill>
              <a:latin typeface="Arial"/>
              <a:ea typeface="Arial"/>
              <a:cs typeface="Arial"/>
              <a:sym typeface="Arial"/>
            </a:endParaRPr>
          </a:p>
          <a:p>
            <a:pPr indent="0" lvl="0" marL="0" rtl="0" algn="l">
              <a:lnSpc>
                <a:spcPct val="100000"/>
              </a:lnSpc>
              <a:spcBef>
                <a:spcPts val="800"/>
              </a:spcBef>
              <a:spcAft>
                <a:spcPts val="0"/>
              </a:spcAft>
              <a:buNone/>
            </a:pPr>
            <a:r>
              <a:rPr lang="en" sz="1200">
                <a:solidFill>
                  <a:srgbClr val="3C3C41"/>
                </a:solidFill>
                <a:latin typeface="Arial"/>
                <a:ea typeface="Arial"/>
                <a:cs typeface="Arial"/>
                <a:sym typeface="Arial"/>
              </a:rPr>
              <a:t>6 of the 8 major islands are able to provide a K-12 immersion experience</a:t>
            </a:r>
            <a:endParaRPr sz="1200">
              <a:solidFill>
                <a:srgbClr val="3C3C41"/>
              </a:solidFill>
              <a:latin typeface="Arial"/>
              <a:ea typeface="Arial"/>
              <a:cs typeface="Arial"/>
              <a:sym typeface="Arial"/>
            </a:endParaRPr>
          </a:p>
          <a:p>
            <a:pPr indent="0" lvl="0" marL="0" rtl="0" algn="l">
              <a:spcBef>
                <a:spcPts val="800"/>
              </a:spcBef>
              <a:spcAft>
                <a:spcPts val="1200"/>
              </a:spcAft>
              <a:buNone/>
            </a:pPr>
            <a:r>
              <a:t/>
            </a:r>
            <a:endParaRPr/>
          </a:p>
        </p:txBody>
      </p:sp>
      <p:sp>
        <p:nvSpPr>
          <p:cNvPr id="290" name="Google Shape;290;p15"/>
          <p:cNvSpPr txBox="1"/>
          <p:nvPr/>
        </p:nvSpPr>
        <p:spPr>
          <a:xfrm>
            <a:off x="6145475" y="4431600"/>
            <a:ext cx="2848500" cy="57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100"/>
              <a:t>(</a:t>
            </a:r>
            <a:r>
              <a:rPr i="1" lang="en" sz="1100"/>
              <a:t>Hawaii Doe: History of Hawaiian education</a:t>
            </a:r>
            <a:r>
              <a:rPr lang="en" sz="1100"/>
              <a:t>), (</a:t>
            </a:r>
            <a:r>
              <a:rPr i="1" lang="en" sz="1100"/>
              <a:t>Hawaii Doe: History of Hawaiian education</a:t>
            </a:r>
            <a:r>
              <a:rPr lang="en" sz="1100"/>
              <a:t>)</a:t>
            </a:r>
            <a:endParaRPr sz="1300">
              <a:solidFill>
                <a:schemeClr val="dk2"/>
              </a:solidFill>
              <a:latin typeface="Nunito"/>
              <a:ea typeface="Nunito"/>
              <a:cs typeface="Nunito"/>
              <a:sym typeface="Nuni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solidFill>
      </p:bgPr>
    </p:bg>
    <p:spTree>
      <p:nvGrpSpPr>
        <p:cNvPr id="294" name="Shape 294"/>
        <p:cNvGrpSpPr/>
        <p:nvPr/>
      </p:nvGrpSpPr>
      <p:grpSpPr>
        <a:xfrm>
          <a:off x="0" y="0"/>
          <a:ext cx="0" cy="0"/>
          <a:chOff x="0" y="0"/>
          <a:chExt cx="0" cy="0"/>
        </a:xfrm>
      </p:grpSpPr>
      <p:sp>
        <p:nvSpPr>
          <p:cNvPr id="295" name="Google Shape;295;p16"/>
          <p:cNvSpPr txBox="1"/>
          <p:nvPr>
            <p:ph idx="4294967295" type="title"/>
          </p:nvPr>
        </p:nvSpPr>
        <p:spPr>
          <a:xfrm>
            <a:off x="550525" y="854475"/>
            <a:ext cx="7066200" cy="3879900"/>
          </a:xfrm>
          <a:prstGeom prst="rect">
            <a:avLst/>
          </a:prstGeom>
        </p:spPr>
        <p:txBody>
          <a:bodyPr anchorCtr="0" anchor="t" bIns="91425" lIns="91425" spcFirstLastPara="1" rIns="91425" wrap="square" tIns="91425">
            <a:noAutofit/>
          </a:bodyPr>
          <a:lstStyle/>
          <a:p>
            <a:pPr indent="-355600" lvl="0" marL="457200" rtl="0" algn="l">
              <a:lnSpc>
                <a:spcPct val="115000"/>
              </a:lnSpc>
              <a:spcBef>
                <a:spcPts val="0"/>
              </a:spcBef>
              <a:spcAft>
                <a:spcPts val="0"/>
              </a:spcAft>
              <a:buSzPts val="2000"/>
              <a:buFont typeface="Arial"/>
              <a:buChar char="●"/>
            </a:pPr>
            <a:r>
              <a:rPr b="0" lang="en" sz="2000">
                <a:solidFill>
                  <a:srgbClr val="333333"/>
                </a:solidFill>
                <a:latin typeface="Arial"/>
                <a:ea typeface="Arial"/>
                <a:cs typeface="Arial"/>
                <a:sym typeface="Arial"/>
              </a:rPr>
              <a:t>Mi’kmaw Kina’matnewey</a:t>
            </a:r>
            <a:r>
              <a:rPr b="0" lang="en" sz="2000">
                <a:solidFill>
                  <a:srgbClr val="323232"/>
                </a:solidFill>
                <a:latin typeface="Arial"/>
                <a:ea typeface="Arial"/>
                <a:cs typeface="Arial"/>
                <a:sym typeface="Arial"/>
              </a:rPr>
              <a:t> aims to revitalize the Mi’kmaq language by providing language courses in community centres, </a:t>
            </a:r>
            <a:endParaRPr b="0" sz="2000">
              <a:solidFill>
                <a:srgbClr val="323232"/>
              </a:solidFill>
              <a:latin typeface="Arial"/>
              <a:ea typeface="Arial"/>
              <a:cs typeface="Arial"/>
              <a:sym typeface="Arial"/>
            </a:endParaRPr>
          </a:p>
          <a:p>
            <a:pPr indent="-355600" lvl="0" marL="457200" rtl="0" algn="l">
              <a:lnSpc>
                <a:spcPct val="115000"/>
              </a:lnSpc>
              <a:spcBef>
                <a:spcPts val="0"/>
              </a:spcBef>
              <a:spcAft>
                <a:spcPts val="0"/>
              </a:spcAft>
              <a:buClr>
                <a:srgbClr val="323232"/>
              </a:buClr>
              <a:buSzPts val="2000"/>
              <a:buFont typeface="Arial"/>
              <a:buChar char="●"/>
            </a:pPr>
            <a:r>
              <a:rPr b="0" lang="en" sz="2000">
                <a:solidFill>
                  <a:srgbClr val="323232"/>
                </a:solidFill>
                <a:latin typeface="Arial"/>
                <a:ea typeface="Arial"/>
                <a:cs typeface="Arial"/>
                <a:sym typeface="Arial"/>
              </a:rPr>
              <a:t>partnering with universities to create certificates in teaching immersion.</a:t>
            </a:r>
            <a:endParaRPr b="0" sz="2000">
              <a:solidFill>
                <a:srgbClr val="323232"/>
              </a:solidFill>
              <a:latin typeface="Arial"/>
              <a:ea typeface="Arial"/>
              <a:cs typeface="Arial"/>
              <a:sym typeface="Arial"/>
            </a:endParaRPr>
          </a:p>
          <a:p>
            <a:pPr indent="-355600" lvl="0" marL="457200" rtl="0" algn="l">
              <a:lnSpc>
                <a:spcPct val="115000"/>
              </a:lnSpc>
              <a:spcBef>
                <a:spcPts val="0"/>
              </a:spcBef>
              <a:spcAft>
                <a:spcPts val="0"/>
              </a:spcAft>
              <a:buClr>
                <a:srgbClr val="323232"/>
              </a:buClr>
              <a:buSzPts val="2000"/>
              <a:buFont typeface="Arial"/>
              <a:buChar char="●"/>
            </a:pPr>
            <a:r>
              <a:rPr b="0" lang="en" sz="2000">
                <a:solidFill>
                  <a:srgbClr val="323232"/>
                </a:solidFill>
                <a:latin typeface="Arial"/>
                <a:ea typeface="Arial"/>
                <a:cs typeface="Arial"/>
                <a:sym typeface="Arial"/>
              </a:rPr>
              <a:t>high school graduation are currently 94%, over 35% higher than the average of First Nations students. </a:t>
            </a:r>
            <a:endParaRPr b="0" sz="2000">
              <a:solidFill>
                <a:srgbClr val="323232"/>
              </a:solidFill>
              <a:latin typeface="Arial"/>
              <a:ea typeface="Arial"/>
              <a:cs typeface="Arial"/>
              <a:sym typeface="Arial"/>
            </a:endParaRPr>
          </a:p>
          <a:p>
            <a:pPr indent="-355600" lvl="0" marL="457200" rtl="0" algn="l">
              <a:lnSpc>
                <a:spcPct val="115000"/>
              </a:lnSpc>
              <a:spcBef>
                <a:spcPts val="0"/>
              </a:spcBef>
              <a:spcAft>
                <a:spcPts val="0"/>
              </a:spcAft>
              <a:buClr>
                <a:srgbClr val="323232"/>
              </a:buClr>
              <a:buSzPts val="2000"/>
              <a:buFont typeface="Arial"/>
              <a:buChar char="●"/>
            </a:pPr>
            <a:r>
              <a:rPr b="0" lang="en" sz="2000">
                <a:solidFill>
                  <a:srgbClr val="323232"/>
                </a:solidFill>
                <a:latin typeface="Arial"/>
                <a:ea typeface="Arial"/>
                <a:cs typeface="Arial"/>
                <a:sym typeface="Arial"/>
              </a:rPr>
              <a:t>91% average attendance rate.</a:t>
            </a:r>
            <a:endParaRPr b="0" sz="2000">
              <a:solidFill>
                <a:srgbClr val="323232"/>
              </a:solidFill>
              <a:latin typeface="Arial"/>
              <a:ea typeface="Arial"/>
              <a:cs typeface="Arial"/>
              <a:sym typeface="Arial"/>
            </a:endParaRPr>
          </a:p>
          <a:p>
            <a:pPr indent="-355600" lvl="0" marL="457200" rtl="0" algn="l">
              <a:lnSpc>
                <a:spcPct val="115000"/>
              </a:lnSpc>
              <a:spcBef>
                <a:spcPts val="0"/>
              </a:spcBef>
              <a:spcAft>
                <a:spcPts val="0"/>
              </a:spcAft>
              <a:buClr>
                <a:srgbClr val="323232"/>
              </a:buClr>
              <a:buSzPts val="2000"/>
              <a:buFont typeface="Arial"/>
              <a:buChar char="●"/>
            </a:pPr>
            <a:r>
              <a:rPr b="0" lang="en" sz="2000">
                <a:solidFill>
                  <a:srgbClr val="323232"/>
                </a:solidFill>
                <a:latin typeface="Arial"/>
                <a:ea typeface="Arial"/>
                <a:cs typeface="Arial"/>
                <a:sym typeface="Arial"/>
              </a:rPr>
              <a:t>Why? Confidence, affirmation of their cultural identity, self worth</a:t>
            </a:r>
            <a:endParaRPr b="0" sz="2000">
              <a:solidFill>
                <a:srgbClr val="323232"/>
              </a:solidFill>
              <a:latin typeface="Arial"/>
              <a:ea typeface="Arial"/>
              <a:cs typeface="Arial"/>
              <a:sym typeface="Arial"/>
            </a:endParaRPr>
          </a:p>
        </p:txBody>
      </p:sp>
      <p:sp>
        <p:nvSpPr>
          <p:cNvPr id="296" name="Google Shape;296;p16"/>
          <p:cNvSpPr txBox="1"/>
          <p:nvPr/>
        </p:nvSpPr>
        <p:spPr>
          <a:xfrm>
            <a:off x="6063100" y="402975"/>
            <a:ext cx="3425100" cy="588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300">
                <a:solidFill>
                  <a:schemeClr val="dk2"/>
                </a:solidFill>
                <a:latin typeface="Nunito"/>
                <a:ea typeface="Nunito"/>
                <a:cs typeface="Nunito"/>
                <a:sym typeface="Nunito"/>
              </a:rPr>
              <a:t>Mi'kma'ki</a:t>
            </a:r>
            <a:endParaRPr b="1" sz="2300">
              <a:solidFill>
                <a:schemeClr val="dk2"/>
              </a:solidFill>
              <a:latin typeface="Nunito"/>
              <a:ea typeface="Nunito"/>
              <a:cs typeface="Nunito"/>
              <a:sym typeface="Nunito"/>
            </a:endParaRPr>
          </a:p>
        </p:txBody>
      </p:sp>
      <p:sp>
        <p:nvSpPr>
          <p:cNvPr id="297" name="Google Shape;297;p16"/>
          <p:cNvSpPr txBox="1"/>
          <p:nvPr/>
        </p:nvSpPr>
        <p:spPr>
          <a:xfrm>
            <a:off x="4572000" y="4554900"/>
            <a:ext cx="5790900" cy="588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300">
                <a:solidFill>
                  <a:schemeClr val="dk2"/>
                </a:solidFill>
                <a:latin typeface="Nunito"/>
                <a:ea typeface="Nunito"/>
                <a:cs typeface="Nunito"/>
                <a:sym typeface="Nunito"/>
              </a:rPr>
              <a:t>(</a:t>
            </a:r>
            <a:r>
              <a:rPr lang="en" sz="1200">
                <a:solidFill>
                  <a:schemeClr val="dk2"/>
                </a:solidFill>
                <a:latin typeface="Nunito"/>
                <a:ea typeface="Nunito"/>
                <a:cs typeface="Nunito"/>
                <a:sym typeface="Nunito"/>
              </a:rPr>
              <a:t>Samuel, 2020), (</a:t>
            </a:r>
            <a:r>
              <a:rPr i="1" lang="en" sz="1200">
                <a:solidFill>
                  <a:schemeClr val="dk2"/>
                </a:solidFill>
                <a:latin typeface="Nunito"/>
                <a:ea typeface="Nunito"/>
                <a:cs typeface="Nunito"/>
                <a:sym typeface="Nunito"/>
              </a:rPr>
              <a:t>Mi'kmaw kina'matnewey</a:t>
            </a:r>
            <a:r>
              <a:rPr lang="en" sz="1200">
                <a:solidFill>
                  <a:schemeClr val="dk2"/>
                </a:solidFill>
                <a:latin typeface="Nunito"/>
                <a:ea typeface="Nunito"/>
                <a:cs typeface="Nunito"/>
                <a:sym typeface="Nunito"/>
              </a:rPr>
              <a:t>)</a:t>
            </a:r>
            <a:endParaRPr sz="1200">
              <a:solidFill>
                <a:schemeClr val="dk2"/>
              </a:solidFill>
              <a:latin typeface="Nunito"/>
              <a:ea typeface="Nunito"/>
              <a:cs typeface="Nunito"/>
              <a:sym typeface="Nuni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solidFill>
      </p:bgPr>
    </p:bg>
    <p:spTree>
      <p:nvGrpSpPr>
        <p:cNvPr id="301" name="Shape 301"/>
        <p:cNvGrpSpPr/>
        <p:nvPr/>
      </p:nvGrpSpPr>
      <p:grpSpPr>
        <a:xfrm>
          <a:off x="0" y="0"/>
          <a:ext cx="0" cy="0"/>
          <a:chOff x="0" y="0"/>
          <a:chExt cx="0" cy="0"/>
        </a:xfrm>
      </p:grpSpPr>
      <p:sp>
        <p:nvSpPr>
          <p:cNvPr id="302" name="Google Shape;302;p17"/>
          <p:cNvSpPr txBox="1"/>
          <p:nvPr/>
        </p:nvSpPr>
        <p:spPr>
          <a:xfrm>
            <a:off x="5780625" y="367650"/>
            <a:ext cx="2977800" cy="823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700">
                <a:solidFill>
                  <a:schemeClr val="dk2"/>
                </a:solidFill>
                <a:latin typeface="Nunito"/>
                <a:ea typeface="Nunito"/>
                <a:cs typeface="Nunito"/>
                <a:sym typeface="Nunito"/>
              </a:rPr>
              <a:t>Gits’mḵ’eelm</a:t>
            </a:r>
            <a:endParaRPr b="1" sz="2700">
              <a:solidFill>
                <a:schemeClr val="dk2"/>
              </a:solidFill>
              <a:latin typeface="Nunito"/>
              <a:ea typeface="Nunito"/>
              <a:cs typeface="Nunito"/>
              <a:sym typeface="Nunito"/>
            </a:endParaRPr>
          </a:p>
        </p:txBody>
      </p:sp>
      <p:sp>
        <p:nvSpPr>
          <p:cNvPr id="303" name="Google Shape;303;p17"/>
          <p:cNvSpPr txBox="1"/>
          <p:nvPr/>
        </p:nvSpPr>
        <p:spPr>
          <a:xfrm>
            <a:off x="505500" y="803125"/>
            <a:ext cx="8133000" cy="4025100"/>
          </a:xfrm>
          <a:prstGeom prst="rect">
            <a:avLst/>
          </a:prstGeom>
          <a:noFill/>
          <a:ln>
            <a:noFill/>
          </a:ln>
        </p:spPr>
        <p:txBody>
          <a:bodyPr anchorCtr="0" anchor="t" bIns="91425" lIns="91425" spcFirstLastPara="1" rIns="91425" wrap="square" tIns="91425">
            <a:noAutofit/>
          </a:bodyPr>
          <a:lstStyle/>
          <a:p>
            <a:pPr indent="-342900" lvl="0" marL="457200" rtl="0" algn="l">
              <a:spcBef>
                <a:spcPts val="0"/>
              </a:spcBef>
              <a:spcAft>
                <a:spcPts val="0"/>
              </a:spcAft>
              <a:buSzPts val="1800"/>
              <a:buFont typeface="Playfair Display"/>
              <a:buChar char="-"/>
            </a:pPr>
            <a:r>
              <a:rPr lang="en" sz="1800">
                <a:latin typeface="Playfair Display"/>
                <a:ea typeface="Playfair Display"/>
                <a:cs typeface="Playfair Display"/>
                <a:sym typeface="Playfair Display"/>
              </a:rPr>
              <a:t>Growing language partnerships between communities.</a:t>
            </a:r>
            <a:endParaRPr sz="1800">
              <a:latin typeface="Playfair Display"/>
              <a:ea typeface="Playfair Display"/>
              <a:cs typeface="Playfair Display"/>
              <a:sym typeface="Playfair Display"/>
            </a:endParaRPr>
          </a:p>
          <a:p>
            <a:pPr indent="-342900" lvl="0" marL="457200" rtl="0" algn="l">
              <a:spcBef>
                <a:spcPts val="0"/>
              </a:spcBef>
              <a:spcAft>
                <a:spcPts val="0"/>
              </a:spcAft>
              <a:buSzPts val="1800"/>
              <a:buFont typeface="Playfair Display"/>
              <a:buChar char="-"/>
            </a:pPr>
            <a:r>
              <a:rPr lang="en" sz="1800">
                <a:latin typeface="Playfair Display"/>
                <a:ea typeface="Playfair Display"/>
                <a:cs typeface="Playfair Display"/>
                <a:sym typeface="Playfair Display"/>
              </a:rPr>
              <a:t>Multi-community summer camps</a:t>
            </a:r>
            <a:endParaRPr sz="1800">
              <a:latin typeface="Playfair Display"/>
              <a:ea typeface="Playfair Display"/>
              <a:cs typeface="Playfair Display"/>
              <a:sym typeface="Playfair Display"/>
            </a:endParaRPr>
          </a:p>
          <a:p>
            <a:pPr indent="-342900" lvl="0" marL="457200" rtl="0" algn="l">
              <a:spcBef>
                <a:spcPts val="0"/>
              </a:spcBef>
              <a:spcAft>
                <a:spcPts val="0"/>
              </a:spcAft>
              <a:buSzPts val="1800"/>
              <a:buFont typeface="Playfair Display"/>
              <a:buChar char="-"/>
            </a:pPr>
            <a:r>
              <a:rPr lang="en" sz="1800">
                <a:latin typeface="Playfair Display"/>
                <a:ea typeface="Playfair Display"/>
                <a:cs typeface="Playfair Display"/>
                <a:sym typeface="Playfair Display"/>
              </a:rPr>
              <a:t>Many people working towards multi-community immersion camps for adults and children.</a:t>
            </a:r>
            <a:endParaRPr sz="1800">
              <a:latin typeface="Playfair Display"/>
              <a:ea typeface="Playfair Display"/>
              <a:cs typeface="Playfair Display"/>
              <a:sym typeface="Playfair Display"/>
            </a:endParaRPr>
          </a:p>
          <a:p>
            <a:pPr indent="-342900" lvl="0" marL="457200" rtl="0" algn="l">
              <a:spcBef>
                <a:spcPts val="0"/>
              </a:spcBef>
              <a:spcAft>
                <a:spcPts val="0"/>
              </a:spcAft>
              <a:buSzPts val="1800"/>
              <a:buFont typeface="Playfair Display"/>
              <a:buChar char="-"/>
            </a:pPr>
            <a:r>
              <a:rPr lang="en" sz="1800">
                <a:latin typeface="Playfair Display"/>
                <a:ea typeface="Playfair Display"/>
                <a:cs typeface="Playfair Display"/>
                <a:sym typeface="Playfair Display"/>
              </a:rPr>
              <a:t>NAGK</a:t>
            </a:r>
            <a:endParaRPr sz="1800">
              <a:latin typeface="Playfair Display"/>
              <a:ea typeface="Playfair Display"/>
              <a:cs typeface="Playfair Display"/>
              <a:sym typeface="Playfair Display"/>
            </a:endParaRPr>
          </a:p>
          <a:p>
            <a:pPr indent="-342900" lvl="1" marL="914400" rtl="0" algn="l">
              <a:spcBef>
                <a:spcPts val="0"/>
              </a:spcBef>
              <a:spcAft>
                <a:spcPts val="0"/>
              </a:spcAft>
              <a:buSzPts val="1800"/>
              <a:buFont typeface="Playfair Display"/>
              <a:buChar char="-"/>
            </a:pPr>
            <a:r>
              <a:rPr lang="en" sz="1800">
                <a:latin typeface="Playfair Display"/>
                <a:ea typeface="Playfair Display"/>
                <a:cs typeface="Playfair Display"/>
                <a:sym typeface="Playfair Display"/>
              </a:rPr>
              <a:t>Growing language program</a:t>
            </a:r>
            <a:endParaRPr sz="1800">
              <a:latin typeface="Playfair Display"/>
              <a:ea typeface="Playfair Display"/>
              <a:cs typeface="Playfair Display"/>
              <a:sym typeface="Playfair Display"/>
            </a:endParaRPr>
          </a:p>
          <a:p>
            <a:pPr indent="-342900" lvl="1" marL="914400" rtl="0" algn="l">
              <a:spcBef>
                <a:spcPts val="0"/>
              </a:spcBef>
              <a:spcAft>
                <a:spcPts val="0"/>
              </a:spcAft>
              <a:buSzPts val="1800"/>
              <a:buFont typeface="Playfair Display"/>
              <a:buChar char="-"/>
            </a:pPr>
            <a:r>
              <a:rPr lang="en" sz="1800">
                <a:latin typeface="Playfair Display"/>
                <a:ea typeface="Playfair Display"/>
                <a:cs typeface="Playfair Display"/>
                <a:sym typeface="Playfair Display"/>
              </a:rPr>
              <a:t>Optional Sm’algya̱x staff training</a:t>
            </a:r>
            <a:endParaRPr sz="1800">
              <a:latin typeface="Playfair Display"/>
              <a:ea typeface="Playfair Display"/>
              <a:cs typeface="Playfair Display"/>
              <a:sym typeface="Playfair Display"/>
            </a:endParaRPr>
          </a:p>
          <a:p>
            <a:pPr indent="-342900" lvl="1" marL="914400" rtl="0" algn="l">
              <a:spcBef>
                <a:spcPts val="0"/>
              </a:spcBef>
              <a:spcAft>
                <a:spcPts val="0"/>
              </a:spcAft>
              <a:buSzPts val="1800"/>
              <a:buFont typeface="Playfair Display"/>
              <a:buChar char="-"/>
            </a:pPr>
            <a:r>
              <a:rPr lang="en" sz="1800">
                <a:latin typeface="Playfair Display"/>
                <a:ea typeface="Playfair Display"/>
                <a:cs typeface="Playfair Display"/>
                <a:sym typeface="Playfair Display"/>
              </a:rPr>
              <a:t>Cultural Activities</a:t>
            </a:r>
            <a:endParaRPr sz="1800">
              <a:latin typeface="Playfair Display"/>
              <a:ea typeface="Playfair Display"/>
              <a:cs typeface="Playfair Display"/>
              <a:sym typeface="Playfair Display"/>
            </a:endParaRPr>
          </a:p>
          <a:p>
            <a:pPr indent="-342900" lvl="1" marL="914400" rtl="0" algn="l">
              <a:spcBef>
                <a:spcPts val="0"/>
              </a:spcBef>
              <a:spcAft>
                <a:spcPts val="0"/>
              </a:spcAft>
              <a:buSzPts val="1800"/>
              <a:buFont typeface="Playfair Display"/>
              <a:buChar char="-"/>
            </a:pPr>
            <a:r>
              <a:rPr lang="en" sz="1800">
                <a:latin typeface="Playfair Display"/>
                <a:ea typeface="Playfair Display"/>
                <a:cs typeface="Playfair Display"/>
                <a:sym typeface="Playfair Display"/>
              </a:rPr>
              <a:t>Sm’algya̱x classroom commands.</a:t>
            </a:r>
            <a:endParaRPr sz="1800">
              <a:latin typeface="Playfair Display"/>
              <a:ea typeface="Playfair Display"/>
              <a:cs typeface="Playfair Display"/>
              <a:sym typeface="Playfair Display"/>
            </a:endParaRPr>
          </a:p>
          <a:p>
            <a:pPr indent="-342900" lvl="1" marL="914400" rtl="0" algn="l">
              <a:spcBef>
                <a:spcPts val="0"/>
              </a:spcBef>
              <a:spcAft>
                <a:spcPts val="0"/>
              </a:spcAft>
              <a:buSzPts val="1800"/>
              <a:buFont typeface="Playfair Display"/>
              <a:buChar char="-"/>
            </a:pPr>
            <a:r>
              <a:rPr lang="en" sz="1800">
                <a:latin typeface="Playfair Display"/>
                <a:ea typeface="Playfair Display"/>
                <a:cs typeface="Playfair Display"/>
                <a:sym typeface="Playfair Display"/>
              </a:rPr>
              <a:t>Experimentation with outdoor education - teacher to teacher basis.</a:t>
            </a:r>
            <a:endParaRPr sz="1800">
              <a:latin typeface="Playfair Display"/>
              <a:ea typeface="Playfair Display"/>
              <a:cs typeface="Playfair Display"/>
              <a:sym typeface="Playfair Display"/>
            </a:endParaRPr>
          </a:p>
          <a:p>
            <a:pPr indent="-342900" lvl="0" marL="457200" rtl="0" algn="l">
              <a:spcBef>
                <a:spcPts val="0"/>
              </a:spcBef>
              <a:spcAft>
                <a:spcPts val="0"/>
              </a:spcAft>
              <a:buSzPts val="1800"/>
              <a:buFont typeface="Playfair Display"/>
              <a:buChar char="-"/>
            </a:pPr>
            <a:r>
              <a:rPr lang="en" sz="1800">
                <a:latin typeface="Playfair Display"/>
                <a:ea typeface="Playfair Display"/>
                <a:cs typeface="Playfair Display"/>
                <a:sym typeface="Playfair Display"/>
              </a:rPr>
              <a:t>GKN</a:t>
            </a:r>
            <a:endParaRPr sz="1800">
              <a:latin typeface="Playfair Display"/>
              <a:ea typeface="Playfair Display"/>
              <a:cs typeface="Playfair Display"/>
              <a:sym typeface="Playfair Display"/>
            </a:endParaRPr>
          </a:p>
          <a:p>
            <a:pPr indent="-342900" lvl="1" marL="914400" rtl="0" algn="l">
              <a:spcBef>
                <a:spcPts val="0"/>
              </a:spcBef>
              <a:spcAft>
                <a:spcPts val="0"/>
              </a:spcAft>
              <a:buSzPts val="1800"/>
              <a:buFont typeface="Playfair Display"/>
              <a:buChar char="-"/>
            </a:pPr>
            <a:r>
              <a:rPr lang="en" sz="1800">
                <a:latin typeface="Playfair Display"/>
                <a:ea typeface="Playfair Display"/>
                <a:cs typeface="Playfair Display"/>
                <a:sym typeface="Playfair Display"/>
              </a:rPr>
              <a:t>Sm’algyax staff training</a:t>
            </a:r>
            <a:endParaRPr sz="1800">
              <a:latin typeface="Playfair Display"/>
              <a:ea typeface="Playfair Display"/>
              <a:cs typeface="Playfair Display"/>
              <a:sym typeface="Playfair Display"/>
            </a:endParaRPr>
          </a:p>
          <a:p>
            <a:pPr indent="-342900" lvl="1" marL="914400" rtl="0" algn="l">
              <a:spcBef>
                <a:spcPts val="0"/>
              </a:spcBef>
              <a:spcAft>
                <a:spcPts val="0"/>
              </a:spcAft>
              <a:buSzPts val="1800"/>
              <a:buFont typeface="Playfair Display"/>
              <a:buChar char="-"/>
            </a:pPr>
            <a:r>
              <a:rPr lang="en" sz="1800">
                <a:latin typeface="Playfair Display"/>
                <a:ea typeface="Playfair Display"/>
                <a:cs typeface="Playfair Display"/>
                <a:sym typeface="Playfair Display"/>
              </a:rPr>
              <a:t>Curriculum development</a:t>
            </a:r>
            <a:endParaRPr sz="1800">
              <a:latin typeface="Playfair Display"/>
              <a:ea typeface="Playfair Display"/>
              <a:cs typeface="Playfair Display"/>
              <a:sym typeface="Playfair Display"/>
            </a:endParaRPr>
          </a:p>
          <a:p>
            <a:pPr indent="-342900" lvl="1" marL="914400" rtl="0" algn="l">
              <a:spcBef>
                <a:spcPts val="0"/>
              </a:spcBef>
              <a:spcAft>
                <a:spcPts val="0"/>
              </a:spcAft>
              <a:buSzPts val="1800"/>
              <a:buFont typeface="Playfair Display"/>
              <a:buChar char="-"/>
            </a:pPr>
            <a:r>
              <a:rPr lang="en" sz="1800">
                <a:latin typeface="Playfair Display"/>
                <a:ea typeface="Playfair Display"/>
                <a:cs typeface="Playfair Display"/>
                <a:sym typeface="Playfair Display"/>
              </a:rPr>
              <a:t>Story translations and recordings</a:t>
            </a:r>
            <a:endParaRPr sz="1800">
              <a:latin typeface="Playfair Display"/>
              <a:ea typeface="Playfair Display"/>
              <a:cs typeface="Playfair Display"/>
              <a:sym typeface="Playfair Display"/>
            </a:endParaRPr>
          </a:p>
          <a:p>
            <a:pPr indent="0" lvl="0" marL="0" rtl="0" algn="l">
              <a:spcBef>
                <a:spcPts val="0"/>
              </a:spcBef>
              <a:spcAft>
                <a:spcPts val="0"/>
              </a:spcAft>
              <a:buNone/>
            </a:pPr>
            <a:r>
              <a:t/>
            </a:r>
            <a:endParaRPr sz="1300">
              <a:solidFill>
                <a:schemeClr val="dk2"/>
              </a:solidFill>
              <a:latin typeface="Nunito"/>
              <a:ea typeface="Nunito"/>
              <a:cs typeface="Nunito"/>
              <a:sym typeface="Nuni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307" name="Shape 307"/>
        <p:cNvGrpSpPr/>
        <p:nvPr/>
      </p:nvGrpSpPr>
      <p:grpSpPr>
        <a:xfrm>
          <a:off x="0" y="0"/>
          <a:ext cx="0" cy="0"/>
          <a:chOff x="0" y="0"/>
          <a:chExt cx="0" cy="0"/>
        </a:xfrm>
      </p:grpSpPr>
      <p:sp>
        <p:nvSpPr>
          <p:cNvPr id="308" name="Google Shape;308;p18"/>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My vision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solidFill>
      </p:bgPr>
    </p:bg>
    <p:spTree>
      <p:nvGrpSpPr>
        <p:cNvPr id="312" name="Shape 312"/>
        <p:cNvGrpSpPr/>
        <p:nvPr/>
      </p:nvGrpSpPr>
      <p:grpSpPr>
        <a:xfrm>
          <a:off x="0" y="0"/>
          <a:ext cx="0" cy="0"/>
          <a:chOff x="0" y="0"/>
          <a:chExt cx="0" cy="0"/>
        </a:xfrm>
      </p:grpSpPr>
      <p:sp>
        <p:nvSpPr>
          <p:cNvPr id="313" name="Google Shape;313;p19"/>
          <p:cNvSpPr txBox="1"/>
          <p:nvPr/>
        </p:nvSpPr>
        <p:spPr>
          <a:xfrm>
            <a:off x="695975" y="1120925"/>
            <a:ext cx="7885800" cy="3425100"/>
          </a:xfrm>
          <a:prstGeom prst="rect">
            <a:avLst/>
          </a:prstGeom>
          <a:noFill/>
          <a:ln>
            <a:noFill/>
          </a:ln>
        </p:spPr>
        <p:txBody>
          <a:bodyPr anchorCtr="0" anchor="t" bIns="91425" lIns="91425" spcFirstLastPara="1" rIns="91425" wrap="square" tIns="91425">
            <a:noAutofit/>
          </a:bodyPr>
          <a:lstStyle/>
          <a:p>
            <a:pPr indent="-381000" lvl="0" marL="457200" rtl="0" algn="l">
              <a:lnSpc>
                <a:spcPct val="115000"/>
              </a:lnSpc>
              <a:spcBef>
                <a:spcPts val="0"/>
              </a:spcBef>
              <a:spcAft>
                <a:spcPts val="0"/>
              </a:spcAft>
              <a:buSzPts val="2400"/>
              <a:buFont typeface="Maven Pro"/>
              <a:buChar char="●"/>
            </a:pPr>
            <a:r>
              <a:rPr lang="en" sz="2400">
                <a:latin typeface="Maven Pro"/>
                <a:ea typeface="Maven Pro"/>
                <a:cs typeface="Maven Pro"/>
                <a:sym typeface="Maven Pro"/>
              </a:rPr>
              <a:t>Independent, on-reserve school</a:t>
            </a:r>
            <a:endParaRPr sz="2400">
              <a:latin typeface="Maven Pro"/>
              <a:ea typeface="Maven Pro"/>
              <a:cs typeface="Maven Pro"/>
              <a:sym typeface="Maven Pro"/>
            </a:endParaRPr>
          </a:p>
          <a:p>
            <a:pPr indent="-381000" lvl="0" marL="457200" rtl="0" algn="l">
              <a:lnSpc>
                <a:spcPct val="115000"/>
              </a:lnSpc>
              <a:spcBef>
                <a:spcPts val="0"/>
              </a:spcBef>
              <a:spcAft>
                <a:spcPts val="0"/>
              </a:spcAft>
              <a:buSzPts val="2400"/>
              <a:buFont typeface="Maven Pro"/>
              <a:buChar char="●"/>
            </a:pPr>
            <a:r>
              <a:rPr lang="en" sz="2400">
                <a:latin typeface="Maven Pro"/>
                <a:ea typeface="Maven Pro"/>
                <a:cs typeface="Maven Pro"/>
                <a:sym typeface="Maven Pro"/>
              </a:rPr>
              <a:t>Sm’algya̱x immersion primary school</a:t>
            </a:r>
            <a:endParaRPr sz="2400">
              <a:latin typeface="Maven Pro"/>
              <a:ea typeface="Maven Pro"/>
              <a:cs typeface="Maven Pro"/>
              <a:sym typeface="Maven Pro"/>
            </a:endParaRPr>
          </a:p>
          <a:p>
            <a:pPr indent="-381000" lvl="0" marL="457200" rtl="0" algn="l">
              <a:lnSpc>
                <a:spcPct val="115000"/>
              </a:lnSpc>
              <a:spcBef>
                <a:spcPts val="0"/>
              </a:spcBef>
              <a:spcAft>
                <a:spcPts val="0"/>
              </a:spcAft>
              <a:buSzPts val="2400"/>
              <a:buFont typeface="Maven Pro"/>
              <a:buChar char="●"/>
            </a:pPr>
            <a:r>
              <a:rPr lang="en" sz="2400">
                <a:latin typeface="Maven Pro"/>
                <a:ea typeface="Maven Pro"/>
                <a:cs typeface="Maven Pro"/>
                <a:sym typeface="Maven Pro"/>
              </a:rPr>
              <a:t>80% - 50% outdoor education</a:t>
            </a:r>
            <a:endParaRPr sz="2400">
              <a:latin typeface="Maven Pro"/>
              <a:ea typeface="Maven Pro"/>
              <a:cs typeface="Maven Pro"/>
              <a:sym typeface="Maven Pro"/>
            </a:endParaRPr>
          </a:p>
          <a:p>
            <a:pPr indent="-381000" lvl="0" marL="457200" rtl="0" algn="l">
              <a:lnSpc>
                <a:spcPct val="115000"/>
              </a:lnSpc>
              <a:spcBef>
                <a:spcPts val="0"/>
              </a:spcBef>
              <a:spcAft>
                <a:spcPts val="0"/>
              </a:spcAft>
              <a:buSzPts val="2400"/>
              <a:buFont typeface="Maven Pro"/>
              <a:buChar char="●"/>
            </a:pPr>
            <a:r>
              <a:rPr lang="en" sz="2400">
                <a:latin typeface="Maven Pro"/>
                <a:ea typeface="Maven Pro"/>
                <a:cs typeface="Maven Pro"/>
                <a:sym typeface="Maven Pro"/>
              </a:rPr>
              <a:t>Trauma informed practices</a:t>
            </a:r>
            <a:endParaRPr sz="2400">
              <a:latin typeface="Maven Pro"/>
              <a:ea typeface="Maven Pro"/>
              <a:cs typeface="Maven Pro"/>
              <a:sym typeface="Maven Pro"/>
            </a:endParaRPr>
          </a:p>
          <a:p>
            <a:pPr indent="-381000" lvl="0" marL="457200" rtl="0" algn="l">
              <a:lnSpc>
                <a:spcPct val="115000"/>
              </a:lnSpc>
              <a:spcBef>
                <a:spcPts val="0"/>
              </a:spcBef>
              <a:spcAft>
                <a:spcPts val="0"/>
              </a:spcAft>
              <a:buSzPts val="2400"/>
              <a:buFont typeface="Maven Pro"/>
              <a:buChar char="●"/>
            </a:pPr>
            <a:r>
              <a:rPr lang="en" sz="2400">
                <a:latin typeface="Maven Pro"/>
                <a:ea typeface="Maven Pro"/>
                <a:cs typeface="Maven Pro"/>
                <a:sym typeface="Maven Pro"/>
              </a:rPr>
              <a:t>Curriculum that reflects Ts’msyen culture conceptual framework</a:t>
            </a:r>
            <a:endParaRPr sz="2400">
              <a:latin typeface="Maven Pro"/>
              <a:ea typeface="Maven Pro"/>
              <a:cs typeface="Maven Pro"/>
              <a:sym typeface="Maven Pro"/>
            </a:endParaRPr>
          </a:p>
          <a:p>
            <a:pPr indent="-381000" lvl="0" marL="457200" rtl="0" algn="l">
              <a:lnSpc>
                <a:spcPct val="115000"/>
              </a:lnSpc>
              <a:spcBef>
                <a:spcPts val="0"/>
              </a:spcBef>
              <a:spcAft>
                <a:spcPts val="0"/>
              </a:spcAft>
              <a:buSzPts val="2400"/>
              <a:buFont typeface="Maven Pro"/>
              <a:buChar char="●"/>
            </a:pPr>
            <a:r>
              <a:rPr lang="en" sz="2400">
                <a:latin typeface="Maven Pro"/>
                <a:ea typeface="Maven Pro"/>
                <a:cs typeface="Maven Pro"/>
                <a:sym typeface="Maven Pro"/>
              </a:rPr>
              <a:t>Focus on building resilience</a:t>
            </a:r>
            <a:endParaRPr sz="2400">
              <a:latin typeface="Maven Pro"/>
              <a:ea typeface="Maven Pro"/>
              <a:cs typeface="Maven Pro"/>
              <a:sym typeface="Maven Pro"/>
            </a:endParaRPr>
          </a:p>
          <a:p>
            <a:pPr indent="-381000" lvl="0" marL="457200" rtl="0" algn="l">
              <a:lnSpc>
                <a:spcPct val="115000"/>
              </a:lnSpc>
              <a:spcBef>
                <a:spcPts val="0"/>
              </a:spcBef>
              <a:spcAft>
                <a:spcPts val="0"/>
              </a:spcAft>
              <a:buSzPts val="2400"/>
              <a:buFont typeface="Maven Pro"/>
              <a:buChar char="●"/>
            </a:pPr>
            <a:r>
              <a:rPr lang="en" sz="2400">
                <a:latin typeface="Maven Pro"/>
                <a:ea typeface="Maven Pro"/>
                <a:cs typeface="Maven Pro"/>
                <a:sym typeface="Maven Pro"/>
              </a:rPr>
              <a:t>Data driven</a:t>
            </a:r>
            <a:endParaRPr sz="2400">
              <a:solidFill>
                <a:schemeClr val="dk2"/>
              </a:solidFill>
              <a:latin typeface="Maven Pro"/>
              <a:ea typeface="Maven Pro"/>
              <a:cs typeface="Maven Pro"/>
              <a:sym typeface="Maven Pro"/>
            </a:endParaRPr>
          </a:p>
        </p:txBody>
      </p:sp>
      <p:sp>
        <p:nvSpPr>
          <p:cNvPr id="314" name="Google Shape;314;p19"/>
          <p:cNvSpPr txBox="1"/>
          <p:nvPr/>
        </p:nvSpPr>
        <p:spPr>
          <a:xfrm>
            <a:off x="5968925" y="450125"/>
            <a:ext cx="3483900" cy="67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500">
                <a:solidFill>
                  <a:schemeClr val="dk2"/>
                </a:solidFill>
                <a:latin typeface="Nunito"/>
                <a:ea typeface="Nunito"/>
                <a:cs typeface="Nunito"/>
                <a:sym typeface="Nunito"/>
              </a:rPr>
              <a:t>Overview</a:t>
            </a:r>
            <a:endParaRPr b="1" sz="2500">
              <a:solidFill>
                <a:schemeClr val="dk2"/>
              </a:solidFill>
              <a:latin typeface="Nunito"/>
              <a:ea typeface="Nunito"/>
              <a:cs typeface="Nunito"/>
              <a:sym typeface="Nuni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solidFill>
      </p:bgPr>
    </p:bg>
    <p:spTree>
      <p:nvGrpSpPr>
        <p:cNvPr id="318" name="Shape 318"/>
        <p:cNvGrpSpPr/>
        <p:nvPr/>
      </p:nvGrpSpPr>
      <p:grpSpPr>
        <a:xfrm>
          <a:off x="0" y="0"/>
          <a:ext cx="0" cy="0"/>
          <a:chOff x="0" y="0"/>
          <a:chExt cx="0" cy="0"/>
        </a:xfrm>
      </p:grpSpPr>
      <p:sp>
        <p:nvSpPr>
          <p:cNvPr id="319" name="Google Shape;319;p20"/>
          <p:cNvSpPr txBox="1"/>
          <p:nvPr/>
        </p:nvSpPr>
        <p:spPr>
          <a:xfrm>
            <a:off x="6016000" y="261725"/>
            <a:ext cx="2813100" cy="115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chemeClr val="dk2"/>
                </a:solidFill>
                <a:latin typeface="Nunito"/>
                <a:ea typeface="Nunito"/>
                <a:cs typeface="Nunito"/>
                <a:sym typeface="Nunito"/>
              </a:rPr>
              <a:t>Outside/Teaching </a:t>
            </a:r>
            <a:r>
              <a:rPr b="1" lang="en" sz="2400">
                <a:solidFill>
                  <a:schemeClr val="dk2"/>
                </a:solidFill>
                <a:latin typeface="Nunito"/>
                <a:ea typeface="Nunito"/>
                <a:cs typeface="Nunito"/>
                <a:sym typeface="Nunito"/>
              </a:rPr>
              <a:t>flexibility</a:t>
            </a:r>
            <a:endParaRPr b="1" sz="2400">
              <a:solidFill>
                <a:schemeClr val="dk2"/>
              </a:solidFill>
              <a:latin typeface="Nunito"/>
              <a:ea typeface="Nunito"/>
              <a:cs typeface="Nunito"/>
              <a:sym typeface="Nunito"/>
            </a:endParaRPr>
          </a:p>
        </p:txBody>
      </p:sp>
      <p:sp>
        <p:nvSpPr>
          <p:cNvPr id="320" name="Google Shape;320;p20"/>
          <p:cNvSpPr txBox="1"/>
          <p:nvPr/>
        </p:nvSpPr>
        <p:spPr>
          <a:xfrm>
            <a:off x="331100" y="967925"/>
            <a:ext cx="7991700" cy="37194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rgbClr val="333333"/>
              </a:buClr>
              <a:buSzPts val="1800"/>
              <a:buFont typeface="Nunito"/>
              <a:buChar char="●"/>
            </a:pPr>
            <a:r>
              <a:rPr lang="en" sz="1800">
                <a:solidFill>
                  <a:srgbClr val="333333"/>
                </a:solidFill>
                <a:latin typeface="Nunito"/>
                <a:ea typeface="Nunito"/>
                <a:cs typeface="Nunito"/>
                <a:sym typeface="Nunito"/>
              </a:rPr>
              <a:t>Flexible but structured teaching </a:t>
            </a:r>
            <a:endParaRPr sz="1800">
              <a:solidFill>
                <a:srgbClr val="333333"/>
              </a:solidFill>
              <a:latin typeface="Nunito"/>
              <a:ea typeface="Nunito"/>
              <a:cs typeface="Nunito"/>
              <a:sym typeface="Nunito"/>
            </a:endParaRPr>
          </a:p>
          <a:p>
            <a:pPr indent="-342900" lvl="1" marL="914400" rtl="0" algn="l">
              <a:lnSpc>
                <a:spcPct val="115000"/>
              </a:lnSpc>
              <a:spcBef>
                <a:spcPts val="0"/>
              </a:spcBef>
              <a:spcAft>
                <a:spcPts val="0"/>
              </a:spcAft>
              <a:buClr>
                <a:srgbClr val="333333"/>
              </a:buClr>
              <a:buSzPts val="1800"/>
              <a:buFont typeface="Nunito"/>
              <a:buChar char="○"/>
            </a:pPr>
            <a:r>
              <a:rPr lang="en" sz="1800">
                <a:solidFill>
                  <a:srgbClr val="333333"/>
                </a:solidFill>
                <a:latin typeface="Nunito"/>
                <a:ea typeface="Nunito"/>
                <a:cs typeface="Nunito"/>
                <a:sym typeface="Nunito"/>
              </a:rPr>
              <a:t>Outside is not a controlled environment, for example you may be planning to teach about clouds but the students come across a dead animal. Would be good to have a prepared lesson about life cycles in your repertoire so you have an idea of how to talk about the subject or how it might fit into your broader unit.</a:t>
            </a:r>
            <a:endParaRPr sz="1800">
              <a:solidFill>
                <a:srgbClr val="333333"/>
              </a:solidFill>
              <a:latin typeface="Nunito"/>
              <a:ea typeface="Nunito"/>
              <a:cs typeface="Nunito"/>
              <a:sym typeface="Nunito"/>
            </a:endParaRPr>
          </a:p>
          <a:p>
            <a:pPr indent="-342900" lvl="0" marL="457200" rtl="0" algn="l">
              <a:lnSpc>
                <a:spcPct val="115000"/>
              </a:lnSpc>
              <a:spcBef>
                <a:spcPts val="0"/>
              </a:spcBef>
              <a:spcAft>
                <a:spcPts val="0"/>
              </a:spcAft>
              <a:buClr>
                <a:srgbClr val="333333"/>
              </a:buClr>
              <a:buSzPts val="1800"/>
              <a:buFont typeface="Nunito"/>
              <a:buChar char="●"/>
            </a:pPr>
            <a:r>
              <a:rPr lang="en" sz="1800">
                <a:solidFill>
                  <a:srgbClr val="333333"/>
                </a:solidFill>
                <a:latin typeface="Nunito"/>
                <a:ea typeface="Nunito"/>
                <a:cs typeface="Nunito"/>
                <a:sym typeface="Nunito"/>
              </a:rPr>
              <a:t>Creativity and willingness to experiment</a:t>
            </a:r>
            <a:endParaRPr sz="1800">
              <a:solidFill>
                <a:srgbClr val="333333"/>
              </a:solidFill>
              <a:latin typeface="Nunito"/>
              <a:ea typeface="Nunito"/>
              <a:cs typeface="Nunito"/>
              <a:sym typeface="Nunito"/>
            </a:endParaRPr>
          </a:p>
          <a:p>
            <a:pPr indent="-342900" lvl="0" marL="457200" rtl="0" algn="l">
              <a:lnSpc>
                <a:spcPct val="115000"/>
              </a:lnSpc>
              <a:spcBef>
                <a:spcPts val="0"/>
              </a:spcBef>
              <a:spcAft>
                <a:spcPts val="0"/>
              </a:spcAft>
              <a:buClr>
                <a:srgbClr val="333333"/>
              </a:buClr>
              <a:buSzPts val="1800"/>
              <a:buFont typeface="Nunito"/>
              <a:buChar char="●"/>
            </a:pPr>
            <a:r>
              <a:rPr lang="en" sz="1800">
                <a:solidFill>
                  <a:srgbClr val="333333"/>
                </a:solidFill>
                <a:latin typeface="Nunito"/>
                <a:ea typeface="Nunito"/>
                <a:cs typeface="Nunito"/>
                <a:sym typeface="Nunito"/>
              </a:rPr>
              <a:t>Explicit teaching</a:t>
            </a:r>
            <a:endParaRPr sz="1800">
              <a:solidFill>
                <a:srgbClr val="333333"/>
              </a:solidFill>
              <a:latin typeface="Nunito"/>
              <a:ea typeface="Nunito"/>
              <a:cs typeface="Nunito"/>
              <a:sym typeface="Nunito"/>
            </a:endParaRPr>
          </a:p>
          <a:p>
            <a:pPr indent="-342900" lvl="0" marL="457200" rtl="0" algn="l">
              <a:lnSpc>
                <a:spcPct val="115000"/>
              </a:lnSpc>
              <a:spcBef>
                <a:spcPts val="0"/>
              </a:spcBef>
              <a:spcAft>
                <a:spcPts val="0"/>
              </a:spcAft>
              <a:buClr>
                <a:srgbClr val="333333"/>
              </a:buClr>
              <a:buSzPts val="1800"/>
              <a:buFont typeface="Nunito"/>
              <a:buChar char="●"/>
            </a:pPr>
            <a:r>
              <a:rPr lang="en" sz="1800">
                <a:solidFill>
                  <a:srgbClr val="333333"/>
                </a:solidFill>
                <a:latin typeface="Nunito"/>
                <a:ea typeface="Nunito"/>
                <a:cs typeface="Nunito"/>
                <a:sym typeface="Nunito"/>
              </a:rPr>
              <a:t>Assessment</a:t>
            </a:r>
            <a:endParaRPr sz="1800">
              <a:solidFill>
                <a:srgbClr val="333333"/>
              </a:solidFill>
              <a:latin typeface="Nunito"/>
              <a:ea typeface="Nunito"/>
              <a:cs typeface="Nunito"/>
              <a:sym typeface="Nunito"/>
            </a:endParaRPr>
          </a:p>
          <a:p>
            <a:pPr indent="-342900" lvl="0" marL="457200" rtl="0" algn="l">
              <a:lnSpc>
                <a:spcPct val="115000"/>
              </a:lnSpc>
              <a:spcBef>
                <a:spcPts val="0"/>
              </a:spcBef>
              <a:spcAft>
                <a:spcPts val="0"/>
              </a:spcAft>
              <a:buClr>
                <a:srgbClr val="333333"/>
              </a:buClr>
              <a:buSzPts val="1800"/>
              <a:buFont typeface="Nunito"/>
              <a:buChar char="●"/>
            </a:pPr>
            <a:r>
              <a:rPr lang="en" sz="1800">
                <a:solidFill>
                  <a:srgbClr val="333333"/>
                </a:solidFill>
                <a:latin typeface="Nunito"/>
                <a:ea typeface="Nunito"/>
                <a:cs typeface="Nunito"/>
                <a:sym typeface="Nunito"/>
              </a:rPr>
              <a:t>Teaching outside is an art and</a:t>
            </a:r>
            <a:endParaRPr sz="1800">
              <a:solidFill>
                <a:srgbClr val="333333"/>
              </a:solidFill>
              <a:latin typeface="Nunito"/>
              <a:ea typeface="Nunito"/>
              <a:cs typeface="Nunito"/>
              <a:sym typeface="Nunito"/>
            </a:endParaRPr>
          </a:p>
          <a:p>
            <a:pPr indent="-342900" lvl="0" marL="457200" rtl="0" algn="l">
              <a:lnSpc>
                <a:spcPct val="115000"/>
              </a:lnSpc>
              <a:spcBef>
                <a:spcPts val="0"/>
              </a:spcBef>
              <a:spcAft>
                <a:spcPts val="0"/>
              </a:spcAft>
              <a:buClr>
                <a:srgbClr val="333333"/>
              </a:buClr>
              <a:buSzPts val="1800"/>
              <a:buFont typeface="Nunito"/>
              <a:buChar char="●"/>
            </a:pPr>
            <a:r>
              <a:rPr lang="en" sz="1800">
                <a:solidFill>
                  <a:srgbClr val="333333"/>
                </a:solidFill>
                <a:latin typeface="Nunito"/>
                <a:ea typeface="Nunito"/>
                <a:cs typeface="Nunito"/>
                <a:sym typeface="Nunito"/>
              </a:rPr>
              <a:t>Small classes</a:t>
            </a:r>
            <a:endParaRPr sz="1800">
              <a:solidFill>
                <a:srgbClr val="333333"/>
              </a:solidFill>
              <a:latin typeface="Nunito"/>
              <a:ea typeface="Nunito"/>
              <a:cs typeface="Nunito"/>
              <a:sym typeface="Nunit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solidFill>
      </p:bgPr>
    </p:bg>
    <p:spTree>
      <p:nvGrpSpPr>
        <p:cNvPr id="324" name="Shape 324"/>
        <p:cNvGrpSpPr/>
        <p:nvPr/>
      </p:nvGrpSpPr>
      <p:grpSpPr>
        <a:xfrm>
          <a:off x="0" y="0"/>
          <a:ext cx="0" cy="0"/>
          <a:chOff x="0" y="0"/>
          <a:chExt cx="0" cy="0"/>
        </a:xfrm>
      </p:grpSpPr>
      <p:sp>
        <p:nvSpPr>
          <p:cNvPr id="325" name="Google Shape;325;p21"/>
          <p:cNvSpPr txBox="1"/>
          <p:nvPr/>
        </p:nvSpPr>
        <p:spPr>
          <a:xfrm>
            <a:off x="6992925" y="167550"/>
            <a:ext cx="2271600" cy="388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chemeClr val="dk2"/>
                </a:solidFill>
                <a:latin typeface="Nunito"/>
                <a:ea typeface="Nunito"/>
                <a:cs typeface="Nunito"/>
                <a:sym typeface="Nunito"/>
              </a:rPr>
              <a:t>Staff culture</a:t>
            </a:r>
            <a:endParaRPr b="1" sz="2400">
              <a:solidFill>
                <a:schemeClr val="dk2"/>
              </a:solidFill>
              <a:latin typeface="Nunito"/>
              <a:ea typeface="Nunito"/>
              <a:cs typeface="Nunito"/>
              <a:sym typeface="Nunito"/>
            </a:endParaRPr>
          </a:p>
        </p:txBody>
      </p:sp>
      <p:sp>
        <p:nvSpPr>
          <p:cNvPr id="326" name="Google Shape;326;p21"/>
          <p:cNvSpPr txBox="1"/>
          <p:nvPr/>
        </p:nvSpPr>
        <p:spPr>
          <a:xfrm>
            <a:off x="448800" y="746350"/>
            <a:ext cx="8086200" cy="4117500"/>
          </a:xfrm>
          <a:prstGeom prst="rect">
            <a:avLst/>
          </a:prstGeom>
          <a:noFill/>
          <a:ln>
            <a:noFill/>
          </a:ln>
        </p:spPr>
        <p:txBody>
          <a:bodyPr anchorCtr="0" anchor="t" bIns="91425" lIns="91425" spcFirstLastPara="1" rIns="91425" wrap="square" tIns="91425">
            <a:noAutofit/>
          </a:bodyPr>
          <a:lstStyle/>
          <a:p>
            <a:pPr indent="-336550" lvl="0" marL="457200" rtl="0" algn="l">
              <a:lnSpc>
                <a:spcPct val="115000"/>
              </a:lnSpc>
              <a:spcBef>
                <a:spcPts val="1500"/>
              </a:spcBef>
              <a:spcAft>
                <a:spcPts val="0"/>
              </a:spcAft>
              <a:buClr>
                <a:srgbClr val="333333"/>
              </a:buClr>
              <a:buSzPts val="1700"/>
              <a:buFont typeface="Nunito"/>
              <a:buChar char="●"/>
            </a:pPr>
            <a:r>
              <a:rPr lang="en" sz="1700">
                <a:solidFill>
                  <a:srgbClr val="333333"/>
                </a:solidFill>
                <a:latin typeface="Nunito"/>
                <a:ea typeface="Nunito"/>
                <a:cs typeface="Nunito"/>
                <a:sym typeface="Nunito"/>
              </a:rPr>
              <a:t>Strong staff culture.</a:t>
            </a:r>
            <a:endParaRPr sz="1700">
              <a:solidFill>
                <a:srgbClr val="333333"/>
              </a:solidFill>
              <a:latin typeface="Nunito"/>
              <a:ea typeface="Nunito"/>
              <a:cs typeface="Nunito"/>
              <a:sym typeface="Nunito"/>
            </a:endParaRPr>
          </a:p>
          <a:p>
            <a:pPr indent="-336550" lvl="0" marL="457200" rtl="0" algn="l">
              <a:lnSpc>
                <a:spcPct val="115000"/>
              </a:lnSpc>
              <a:spcBef>
                <a:spcPts val="0"/>
              </a:spcBef>
              <a:spcAft>
                <a:spcPts val="0"/>
              </a:spcAft>
              <a:buClr>
                <a:srgbClr val="333333"/>
              </a:buClr>
              <a:buSzPts val="1700"/>
              <a:buFont typeface="Nunito"/>
              <a:buChar char="●"/>
            </a:pPr>
            <a:r>
              <a:rPr lang="en" sz="1700">
                <a:solidFill>
                  <a:srgbClr val="333333"/>
                </a:solidFill>
                <a:latin typeface="Nunito"/>
                <a:ea typeface="Nunito"/>
                <a:cs typeface="Nunito"/>
                <a:sym typeface="Nunito"/>
              </a:rPr>
              <a:t>A</a:t>
            </a:r>
            <a:r>
              <a:rPr lang="en" sz="1700">
                <a:solidFill>
                  <a:srgbClr val="333333"/>
                </a:solidFill>
                <a:latin typeface="Nunito"/>
                <a:ea typeface="Nunito"/>
                <a:cs typeface="Nunito"/>
                <a:sym typeface="Nunito"/>
              </a:rPr>
              <a:t> powerful factor affecting a schools success is whether staff in the school trust each other. </a:t>
            </a:r>
            <a:endParaRPr sz="1700">
              <a:solidFill>
                <a:srgbClr val="333333"/>
              </a:solidFill>
              <a:latin typeface="Nunito"/>
              <a:ea typeface="Nunito"/>
              <a:cs typeface="Nunito"/>
              <a:sym typeface="Nunito"/>
            </a:endParaRPr>
          </a:p>
          <a:p>
            <a:pPr indent="-336550" lvl="1" marL="914400" rtl="0" algn="l">
              <a:lnSpc>
                <a:spcPct val="115000"/>
              </a:lnSpc>
              <a:spcBef>
                <a:spcPts val="0"/>
              </a:spcBef>
              <a:spcAft>
                <a:spcPts val="0"/>
              </a:spcAft>
              <a:buClr>
                <a:srgbClr val="333333"/>
              </a:buClr>
              <a:buSzPts val="1700"/>
              <a:buFont typeface="Nunito"/>
              <a:buChar char="○"/>
            </a:pPr>
            <a:r>
              <a:rPr lang="en" sz="1700">
                <a:solidFill>
                  <a:srgbClr val="333333"/>
                </a:solidFill>
                <a:latin typeface="Nunito"/>
                <a:ea typeface="Nunito"/>
                <a:cs typeface="Nunito"/>
                <a:sym typeface="Nunito"/>
              </a:rPr>
              <a:t>NAGK</a:t>
            </a:r>
            <a:endParaRPr sz="1700">
              <a:solidFill>
                <a:srgbClr val="333333"/>
              </a:solidFill>
              <a:latin typeface="Nunito"/>
              <a:ea typeface="Nunito"/>
              <a:cs typeface="Nunito"/>
              <a:sym typeface="Nunito"/>
            </a:endParaRPr>
          </a:p>
          <a:p>
            <a:pPr indent="-336550" lvl="0" marL="457200" rtl="0" algn="l">
              <a:lnSpc>
                <a:spcPct val="115000"/>
              </a:lnSpc>
              <a:spcBef>
                <a:spcPts val="0"/>
              </a:spcBef>
              <a:spcAft>
                <a:spcPts val="0"/>
              </a:spcAft>
              <a:buClr>
                <a:srgbClr val="333333"/>
              </a:buClr>
              <a:buSzPts val="1700"/>
              <a:buFont typeface="Nunito"/>
              <a:buChar char="●"/>
            </a:pPr>
            <a:r>
              <a:rPr lang="en" sz="1700">
                <a:solidFill>
                  <a:srgbClr val="333333"/>
                </a:solidFill>
                <a:latin typeface="Nunito"/>
                <a:ea typeface="Nunito"/>
                <a:cs typeface="Nunito"/>
                <a:sym typeface="Nunito"/>
              </a:rPr>
              <a:t>Committed</a:t>
            </a:r>
            <a:r>
              <a:rPr lang="en" sz="1700">
                <a:solidFill>
                  <a:srgbClr val="333333"/>
                </a:solidFill>
                <a:latin typeface="Nunito"/>
                <a:ea typeface="Nunito"/>
                <a:cs typeface="Nunito"/>
                <a:sym typeface="Nunito"/>
              </a:rPr>
              <a:t> to helping students and teachers identify with the school. </a:t>
            </a:r>
            <a:endParaRPr sz="1700">
              <a:solidFill>
                <a:srgbClr val="333333"/>
              </a:solidFill>
              <a:latin typeface="Nunito"/>
              <a:ea typeface="Nunito"/>
              <a:cs typeface="Nunito"/>
              <a:sym typeface="Nunito"/>
            </a:endParaRPr>
          </a:p>
          <a:p>
            <a:pPr indent="-336550" lvl="0" marL="457200" rtl="0" algn="l">
              <a:lnSpc>
                <a:spcPct val="115000"/>
              </a:lnSpc>
              <a:spcBef>
                <a:spcPts val="0"/>
              </a:spcBef>
              <a:spcAft>
                <a:spcPts val="0"/>
              </a:spcAft>
              <a:buClr>
                <a:srgbClr val="333333"/>
              </a:buClr>
              <a:buSzPts val="1700"/>
              <a:buFont typeface="Nunito"/>
              <a:buChar char="●"/>
            </a:pPr>
            <a:r>
              <a:rPr lang="en" sz="1700">
                <a:solidFill>
                  <a:srgbClr val="333333"/>
                </a:solidFill>
                <a:latin typeface="Nunito"/>
                <a:ea typeface="Nunito"/>
                <a:cs typeface="Nunito"/>
                <a:sym typeface="Nunito"/>
              </a:rPr>
              <a:t>Proactive approach to establishing a professional culture.</a:t>
            </a:r>
            <a:endParaRPr sz="1700">
              <a:solidFill>
                <a:srgbClr val="333333"/>
              </a:solidFill>
              <a:latin typeface="Nunito"/>
              <a:ea typeface="Nunito"/>
              <a:cs typeface="Nunito"/>
              <a:sym typeface="Nunito"/>
            </a:endParaRPr>
          </a:p>
          <a:p>
            <a:pPr indent="-336550" lvl="1" marL="914400" rtl="0" algn="l">
              <a:lnSpc>
                <a:spcPct val="115000"/>
              </a:lnSpc>
              <a:spcBef>
                <a:spcPts val="0"/>
              </a:spcBef>
              <a:spcAft>
                <a:spcPts val="0"/>
              </a:spcAft>
              <a:buClr>
                <a:srgbClr val="333333"/>
              </a:buClr>
              <a:buSzPts val="1700"/>
              <a:buFont typeface="Nunito"/>
              <a:buChar char="○"/>
            </a:pPr>
            <a:r>
              <a:rPr lang="en" sz="1700">
                <a:solidFill>
                  <a:srgbClr val="333333"/>
                </a:solidFill>
                <a:latin typeface="Nunito"/>
                <a:ea typeface="Nunito"/>
                <a:cs typeface="Nunito"/>
                <a:sym typeface="Nunito"/>
              </a:rPr>
              <a:t>Defining norms and expectations clearly.</a:t>
            </a:r>
            <a:endParaRPr sz="1700">
              <a:solidFill>
                <a:srgbClr val="333333"/>
              </a:solidFill>
              <a:latin typeface="Nunito"/>
              <a:ea typeface="Nunito"/>
              <a:cs typeface="Nunito"/>
              <a:sym typeface="Nunito"/>
            </a:endParaRPr>
          </a:p>
          <a:p>
            <a:pPr indent="-336550" lvl="1" marL="914400" rtl="0" algn="l">
              <a:lnSpc>
                <a:spcPct val="115000"/>
              </a:lnSpc>
              <a:spcBef>
                <a:spcPts val="0"/>
              </a:spcBef>
              <a:spcAft>
                <a:spcPts val="0"/>
              </a:spcAft>
              <a:buClr>
                <a:srgbClr val="333333"/>
              </a:buClr>
              <a:buSzPts val="1700"/>
              <a:buFont typeface="Nunito"/>
              <a:buChar char="○"/>
            </a:pPr>
            <a:r>
              <a:rPr lang="en" sz="1700">
                <a:solidFill>
                  <a:srgbClr val="333333"/>
                </a:solidFill>
                <a:latin typeface="Nunito"/>
                <a:ea typeface="Nunito"/>
                <a:cs typeface="Nunito"/>
                <a:sym typeface="Nunito"/>
              </a:rPr>
              <a:t>Governance procedures that give teachers an active role in decision making.</a:t>
            </a:r>
            <a:endParaRPr sz="1700">
              <a:solidFill>
                <a:srgbClr val="333333"/>
              </a:solidFill>
              <a:latin typeface="Nunito"/>
              <a:ea typeface="Nunito"/>
              <a:cs typeface="Nunito"/>
              <a:sym typeface="Nunito"/>
            </a:endParaRPr>
          </a:p>
          <a:p>
            <a:pPr indent="-336550" lvl="1" marL="914400" rtl="0" algn="l">
              <a:lnSpc>
                <a:spcPct val="115000"/>
              </a:lnSpc>
              <a:spcBef>
                <a:spcPts val="0"/>
              </a:spcBef>
              <a:spcAft>
                <a:spcPts val="0"/>
              </a:spcAft>
              <a:buClr>
                <a:srgbClr val="333333"/>
              </a:buClr>
              <a:buSzPts val="1700"/>
              <a:buFont typeface="Nunito"/>
              <a:buChar char="○"/>
            </a:pPr>
            <a:r>
              <a:rPr lang="en" sz="1700">
                <a:solidFill>
                  <a:srgbClr val="333333"/>
                </a:solidFill>
                <a:latin typeface="Nunito"/>
                <a:ea typeface="Nunito"/>
                <a:cs typeface="Nunito"/>
                <a:sym typeface="Nunito"/>
              </a:rPr>
              <a:t>Teachers can engage in meaningful professional development focused on improving  their craft.</a:t>
            </a:r>
            <a:endParaRPr sz="1700">
              <a:solidFill>
                <a:srgbClr val="333333"/>
              </a:solidFill>
              <a:latin typeface="Nunito"/>
              <a:ea typeface="Nunito"/>
              <a:cs typeface="Nunito"/>
              <a:sym typeface="Nunito"/>
            </a:endParaRPr>
          </a:p>
        </p:txBody>
      </p:sp>
      <p:sp>
        <p:nvSpPr>
          <p:cNvPr id="327" name="Google Shape;327;p21"/>
          <p:cNvSpPr txBox="1"/>
          <p:nvPr/>
        </p:nvSpPr>
        <p:spPr>
          <a:xfrm>
            <a:off x="5827675" y="4425600"/>
            <a:ext cx="3672300" cy="717900"/>
          </a:xfrm>
          <a:prstGeom prst="rect">
            <a:avLst/>
          </a:prstGeom>
          <a:noFill/>
          <a:ln>
            <a:noFill/>
          </a:ln>
        </p:spPr>
        <p:txBody>
          <a:bodyPr anchorCtr="0" anchor="t" bIns="91425" lIns="91425" spcFirstLastPara="1" rIns="91425" wrap="square" tIns="91425">
            <a:noAutofit/>
          </a:bodyPr>
          <a:lstStyle/>
          <a:p>
            <a:pPr indent="0" lvl="0" marL="457200" rtl="0" algn="l">
              <a:lnSpc>
                <a:spcPct val="115000"/>
              </a:lnSpc>
              <a:spcBef>
                <a:spcPts val="1500"/>
              </a:spcBef>
              <a:spcAft>
                <a:spcPts val="2300"/>
              </a:spcAft>
              <a:buNone/>
            </a:pPr>
            <a:r>
              <a:rPr lang="en" sz="1500">
                <a:solidFill>
                  <a:srgbClr val="333333"/>
                </a:solidFill>
                <a:latin typeface="Nunito"/>
                <a:ea typeface="Nunito"/>
                <a:cs typeface="Nunito"/>
                <a:sym typeface="Nunito"/>
              </a:rPr>
              <a:t>(Jerald, C.D., 2006).</a:t>
            </a:r>
            <a:endParaRPr sz="1300">
              <a:solidFill>
                <a:schemeClr val="dk2"/>
              </a:solidFill>
              <a:latin typeface="Nunito"/>
              <a:ea typeface="Nunito"/>
              <a:cs typeface="Nunito"/>
              <a:sym typeface="Nunito"/>
            </a:endParaRPr>
          </a:p>
        </p:txBody>
      </p:sp>
    </p:spTree>
  </p:cSld>
  <p:clrMapOvr>
    <a:masterClrMapping/>
  </p:clrMapOvr>
</p:sld>
</file>

<file path=ppt/theme/theme1.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